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2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96" r:id="rId12"/>
    <p:sldId id="267" r:id="rId13"/>
    <p:sldId id="297" r:id="rId14"/>
    <p:sldId id="291" r:id="rId15"/>
    <p:sldId id="292" r:id="rId16"/>
    <p:sldId id="293" r:id="rId17"/>
    <p:sldId id="271" r:id="rId18"/>
    <p:sldId id="272" r:id="rId19"/>
    <p:sldId id="273" r:id="rId20"/>
    <p:sldId id="268" r:id="rId21"/>
    <p:sldId id="269" r:id="rId22"/>
    <p:sldId id="274" r:id="rId23"/>
    <p:sldId id="260" r:id="rId24"/>
    <p:sldId id="275" r:id="rId25"/>
    <p:sldId id="276" r:id="rId26"/>
    <p:sldId id="277" r:id="rId27"/>
    <p:sldId id="283" r:id="rId28"/>
    <p:sldId id="284" r:id="rId29"/>
    <p:sldId id="285" r:id="rId30"/>
    <p:sldId id="270" r:id="rId31"/>
    <p:sldId id="286" r:id="rId32"/>
    <p:sldId id="282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318" autoAdjust="0"/>
  </p:normalViewPr>
  <p:slideViewPr>
    <p:cSldViewPr snapToGrid="0">
      <p:cViewPr varScale="1">
        <p:scale>
          <a:sx n="75" d="100"/>
          <a:sy n="75" d="100"/>
        </p:scale>
        <p:origin x="9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E48FA-E8FD-4C98-B60A-7950E00558E0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CA2C1-BC0F-49C9-90B3-608C7AFB6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7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CN" altLang="en-US" dirty="0"/>
              <a:t>目的</a:t>
            </a:r>
            <a:r>
              <a:rPr lang="en-US" altLang="zh-CN" dirty="0"/>
              <a:t>1</a:t>
            </a:r>
            <a:r>
              <a:rPr lang="zh-CN" altLang="en-US" dirty="0"/>
              <a:t>：帮助学生建立在美的交友圈和增强新生们的人际关系</a:t>
            </a:r>
            <a:endParaRPr lang="en-US" altLang="zh-CN" dirty="0"/>
          </a:p>
          <a:p>
            <a:pPr marL="228600" indent="-228600">
              <a:buFont typeface="+mj-lt"/>
              <a:buAutoNum type="arabicPeriod"/>
            </a:pPr>
            <a:r>
              <a:rPr lang="zh-CN" altLang="en-US" dirty="0"/>
              <a:t>目的</a:t>
            </a:r>
            <a:r>
              <a:rPr lang="en-US" altLang="zh-CN" dirty="0"/>
              <a:t>2</a:t>
            </a:r>
            <a:r>
              <a:rPr lang="zh-CN" altLang="en-US" dirty="0"/>
              <a:t>：介绍学生团契同工，给新生们认识，鼓励新生不要怕麻烦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CA2C1-BC0F-49C9-90B3-608C7AFB63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57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dirty="0"/>
              <a:t>目的：“人”是什么？人的价值是从何而来？</a:t>
            </a:r>
            <a:endParaRPr lang="en-US" altLang="zh-CN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dirty="0"/>
              <a:t>妈妈：“你真不像样？”；“人应该像什么样呢？”</a:t>
            </a:r>
            <a:endParaRPr lang="en-US" altLang="zh-C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CA2C1-BC0F-49C9-90B3-608C7AFB639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85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CN" altLang="en-US" dirty="0"/>
              <a:t>（鼓励学生扩展自己的朋友圈，不要过着国内的生活）在家靠父母，在外靠朋友后</a:t>
            </a:r>
            <a:endParaRPr lang="en-US" altLang="zh-CN" dirty="0"/>
          </a:p>
          <a:p>
            <a:pPr marL="228600" indent="-228600">
              <a:buFont typeface="+mj-lt"/>
              <a:buAutoNum type="arabicPeriod"/>
            </a:pPr>
            <a:r>
              <a:rPr lang="zh-CN" altLang="en-US" dirty="0"/>
              <a:t>借着这个环节，介绍团契同工给新朋友认识</a:t>
            </a:r>
            <a:endParaRPr lang="en-US" altLang="zh-CN" dirty="0"/>
          </a:p>
          <a:p>
            <a:pPr marL="228600" indent="-228600">
              <a:buFont typeface="+mj-lt"/>
              <a:buAutoNum type="arabicPeriod"/>
            </a:pPr>
            <a:r>
              <a:rPr lang="zh-CN" altLang="en-US" dirty="0"/>
              <a:t>分享交友</a:t>
            </a:r>
            <a:r>
              <a:rPr lang="en-US" altLang="zh-CN" dirty="0"/>
              <a:t>3</a:t>
            </a:r>
            <a:r>
              <a:rPr lang="zh-CN" altLang="en-US" dirty="0"/>
              <a:t>个</a:t>
            </a:r>
            <a:r>
              <a:rPr lang="en-US" altLang="zh-CN" dirty="0"/>
              <a:t>S</a:t>
            </a:r>
            <a:r>
              <a:rPr lang="zh-CN" altLang="en-US" dirty="0"/>
              <a:t>：</a:t>
            </a:r>
            <a:r>
              <a:rPr lang="en-US" altLang="zh-CN" dirty="0"/>
              <a:t>Smile</a:t>
            </a:r>
            <a:r>
              <a:rPr lang="zh-CN" altLang="en-US" dirty="0"/>
              <a:t>，</a:t>
            </a:r>
            <a:r>
              <a:rPr lang="en-US" altLang="zh-CN" dirty="0"/>
              <a:t>Say</a:t>
            </a:r>
            <a:r>
              <a:rPr lang="zh-CN" altLang="en-US" dirty="0"/>
              <a:t>，</a:t>
            </a:r>
            <a:r>
              <a:rPr lang="en-US" altLang="zh-CN" dirty="0"/>
              <a:t>Shake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CA2C1-BC0F-49C9-90B3-608C7AFB63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26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CN" altLang="en-US" dirty="0"/>
              <a:t>目的</a:t>
            </a:r>
            <a:r>
              <a:rPr lang="en-US" altLang="zh-CN" dirty="0"/>
              <a:t>1</a:t>
            </a:r>
            <a:r>
              <a:rPr lang="zh-CN" altLang="en-US" dirty="0"/>
              <a:t>：了解学生的梦想，知道未来可以和</a:t>
            </a:r>
            <a:r>
              <a:rPr lang="en-US" altLang="zh-CN" dirty="0"/>
              <a:t>TA</a:t>
            </a:r>
            <a:r>
              <a:rPr lang="zh-CN" altLang="en-US" dirty="0"/>
              <a:t>，谈什么样的话题</a:t>
            </a:r>
            <a:endParaRPr lang="en-US" altLang="zh-CN" dirty="0"/>
          </a:p>
          <a:p>
            <a:pPr marL="228600" indent="-228600">
              <a:buFont typeface="+mj-lt"/>
              <a:buAutoNum type="arabicPeriod"/>
            </a:pPr>
            <a:r>
              <a:rPr lang="zh-CN" altLang="en-US" dirty="0"/>
              <a:t>目的</a:t>
            </a:r>
            <a:r>
              <a:rPr lang="en-US" altLang="zh-CN" dirty="0"/>
              <a:t>2</a:t>
            </a:r>
            <a:r>
              <a:rPr lang="zh-CN" altLang="en-US" dirty="0"/>
              <a:t>：引发学生去思考，人生忙绿是为了什么？有什么意义吗？预备后面与学生分享基督信仰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CA2C1-BC0F-49C9-90B3-608C7AFB63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1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dirty="0"/>
              <a:t>两轮后，可以讨论一下策略（</a:t>
            </a:r>
            <a:r>
              <a:rPr lang="en-US" altLang="zh-CN" dirty="0"/>
              <a:t>1</a:t>
            </a:r>
            <a:r>
              <a:rPr lang="zh-CN" altLang="en-US" dirty="0"/>
              <a:t>分钟）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CA2C1-BC0F-49C9-90B3-608C7AFB63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08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CN" altLang="en-US" dirty="0"/>
              <a:t>人的一生都在忙忙忙</a:t>
            </a:r>
            <a:endParaRPr lang="en-US" altLang="zh-CN" dirty="0"/>
          </a:p>
          <a:p>
            <a:pPr marL="228600" indent="-228600">
              <a:buFont typeface="+mj-lt"/>
              <a:buAutoNum type="arabicPeriod"/>
            </a:pPr>
            <a:r>
              <a:rPr lang="zh-CN" altLang="en-US" dirty="0"/>
              <a:t>瞎忙 </a:t>
            </a:r>
            <a:r>
              <a:rPr lang="en-US" altLang="zh-CN" dirty="0"/>
              <a:t>vs </a:t>
            </a:r>
            <a:r>
              <a:rPr lang="zh-CN" altLang="en-US" dirty="0"/>
              <a:t>有方向的忙</a:t>
            </a:r>
            <a:endParaRPr lang="en-US" altLang="zh-CN" dirty="0"/>
          </a:p>
          <a:p>
            <a:pPr marL="228600" indent="-228600">
              <a:buFont typeface="+mj-lt"/>
              <a:buAutoNum type="arabicPeriod"/>
            </a:pPr>
            <a:r>
              <a:rPr lang="zh-CN" altLang="en-US" dirty="0"/>
              <a:t>有方向：留学前，你要准备托福，找房，</a:t>
            </a:r>
            <a:r>
              <a:rPr lang="en-US" altLang="zh-CN" dirty="0"/>
              <a:t>VISA</a:t>
            </a:r>
          </a:p>
          <a:p>
            <a:pPr marL="228600" indent="-228600">
              <a:buFont typeface="+mj-lt"/>
              <a:buAutoNum type="arabicPeriod"/>
            </a:pPr>
            <a:r>
              <a:rPr lang="zh-CN" altLang="en-US" dirty="0"/>
              <a:t>扬帆起航 </a:t>
            </a:r>
            <a:r>
              <a:rPr lang="en-US" altLang="zh-CN" dirty="0"/>
              <a:t>– </a:t>
            </a:r>
            <a:r>
              <a:rPr lang="zh-CN" altLang="en-US" dirty="0"/>
              <a:t>指南针，你的这周梦想号最终要开到那里？</a:t>
            </a:r>
            <a:endParaRPr lang="en-US" altLang="zh-CN" dirty="0"/>
          </a:p>
          <a:p>
            <a:pPr marL="228600" indent="-228600">
              <a:buFont typeface="+mj-lt"/>
              <a:buAutoNum type="arabicPeriod"/>
            </a:pPr>
            <a:r>
              <a:rPr lang="zh-CN" altLang="en-US" dirty="0"/>
              <a:t>瞎忙：我一生到底是为何而活？</a:t>
            </a:r>
            <a:r>
              <a:rPr lang="en-US" altLang="zh-CN" dirty="0"/>
              <a:t>18</a:t>
            </a:r>
            <a:r>
              <a:rPr lang="zh-CN" altLang="en-US" dirty="0"/>
              <a:t>岁前为高考而活，那现在出国的你，又为何呢？你是要完成什么梦想吗？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CA2C1-BC0F-49C9-90B3-608C7AFB63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62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CN" altLang="en-US" dirty="0"/>
              <a:t>目的</a:t>
            </a:r>
            <a:r>
              <a:rPr lang="en-US" altLang="zh-CN" dirty="0"/>
              <a:t>1</a:t>
            </a:r>
            <a:r>
              <a:rPr lang="zh-CN" altLang="en-US" dirty="0"/>
              <a:t>：了解学生的梦想，知道未来可以和</a:t>
            </a:r>
            <a:r>
              <a:rPr lang="en-US" altLang="zh-CN" dirty="0"/>
              <a:t>TA</a:t>
            </a:r>
            <a:r>
              <a:rPr lang="zh-CN" altLang="en-US" dirty="0"/>
              <a:t>，谈什么样的话题</a:t>
            </a:r>
            <a:endParaRPr lang="en-US" altLang="zh-CN" dirty="0"/>
          </a:p>
          <a:p>
            <a:pPr marL="228600" indent="-228600">
              <a:buFont typeface="+mj-lt"/>
              <a:buAutoNum type="arabicPeriod"/>
            </a:pPr>
            <a:r>
              <a:rPr lang="zh-CN" altLang="en-US" dirty="0"/>
              <a:t>目的</a:t>
            </a:r>
            <a:r>
              <a:rPr lang="en-US" altLang="zh-CN" dirty="0"/>
              <a:t>2</a:t>
            </a:r>
            <a:r>
              <a:rPr lang="zh-CN" altLang="en-US" dirty="0"/>
              <a:t>：引发学生去思考，人生忙绿是为了什么？有什么意义吗？预备后面与学生分享基督信仰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CA2C1-BC0F-49C9-90B3-608C7AFB63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66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zh-CN" altLang="en-US" dirty="0"/>
              <a:t>很累：刚才是不是反复在做一件事，感觉都没有果效</a:t>
            </a:r>
            <a:endParaRPr lang="en-US" altLang="zh-CN" dirty="0"/>
          </a:p>
          <a:p>
            <a:pPr marL="228600" indent="-228600">
              <a:buFont typeface="+mj-lt"/>
              <a:buAutoNum type="arabicPeriod"/>
            </a:pPr>
            <a:r>
              <a:rPr lang="zh-CN" altLang="en-US" dirty="0"/>
              <a:t>看到怎么多事，我们的事工要如何执行到位呢？</a:t>
            </a:r>
            <a:endParaRPr lang="en-US" altLang="zh-CN" dirty="0"/>
          </a:p>
          <a:p>
            <a:pPr marL="228600" indent="-228600">
              <a:buFont typeface="+mj-lt"/>
              <a:buAutoNum type="arabicPeriod"/>
            </a:pPr>
            <a:r>
              <a:rPr lang="zh-CN" altLang="en-US" dirty="0"/>
              <a:t>执行了一段时间后，又有一些事把先前的事又淹没了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CA2C1-BC0F-49C9-90B3-608C7AFB63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02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dirty="0"/>
              <a:t>谁想起了自己阿嫲？（请</a:t>
            </a:r>
            <a:r>
              <a:rPr lang="en-US" altLang="zh-CN" dirty="0"/>
              <a:t>TA</a:t>
            </a:r>
            <a:r>
              <a:rPr lang="zh-CN" altLang="en-US" dirty="0"/>
              <a:t>分享一下）</a:t>
            </a:r>
            <a:endParaRPr lang="en-US" altLang="zh-CN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dirty="0"/>
              <a:t>人类的第一个阿麻，如同影片中的那个阿麻吗？爱孙子，尽可能的给？</a:t>
            </a:r>
            <a:endParaRPr lang="en-US" altLang="zh-CN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dirty="0"/>
              <a:t>进化论：还是一开始，原来你是孙子，不好意思，之前其实你有很多堂兄弟姐妹，结果都被我们吃了，太吵的，都一个个丢到山脚下</a:t>
            </a:r>
            <a:endParaRPr lang="en-US" altLang="zh-CN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dirty="0"/>
              <a:t>创造论：基督徒相信一开始阿麻就知道自己是阿麻，不需要先去摸索。因为已经有神告诉她人。基督徒相信，人是神创造的，他也创造人所有的亲</a:t>
            </a:r>
            <a:r>
              <a:rPr lang="en-US" altLang="zh-CN" dirty="0"/>
              <a:t>=</a:t>
            </a:r>
            <a:r>
              <a:rPr lang="zh-CN" altLang="en-US" dirty="0"/>
              <a:t>亲情</a:t>
            </a:r>
            <a:endParaRPr lang="en-US" altLang="zh-CN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dirty="0"/>
              <a:t>亲情是进化来的呢？还是被造来的？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CA2C1-BC0F-49C9-90B3-608C7AFB63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9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dirty="0"/>
              <a:t>目的：“人”是什么？人的价值是从何而来？</a:t>
            </a:r>
            <a:endParaRPr lang="en-US" altLang="zh-CN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dirty="0"/>
              <a:t>妈妈：“你真不像样？”；“人应该像什么样呢？”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CA2C1-BC0F-49C9-90B3-608C7AFB63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2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166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485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230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409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12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751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556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0138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150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177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011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580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775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347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671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416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576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6/14/2018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239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ffiti on a wall&#10;&#10;Description generated with high confidence">
            <a:extLst>
              <a:ext uri="{FF2B5EF4-FFF2-40B4-BE49-F238E27FC236}">
                <a16:creationId xmlns:a16="http://schemas.microsoft.com/office/drawing/2014/main" id="{86F3A98B-C0FC-4E3C-ACC2-256C4CC0F1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1" r="9606" b="1"/>
          <a:stretch/>
        </p:blipFill>
        <p:spPr>
          <a:xfrm>
            <a:off x="1154954" y="471949"/>
            <a:ext cx="4330966" cy="4100058"/>
          </a:xfrm>
          <a:prstGeom prst="rect">
            <a:avLst/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A black cow sitting in the sand&#10;&#10;Description generated with very high confidence">
            <a:extLst>
              <a:ext uri="{FF2B5EF4-FFF2-40B4-BE49-F238E27FC236}">
                <a16:creationId xmlns:a16="http://schemas.microsoft.com/office/drawing/2014/main" id="{6DC826F8-7881-4E20-959F-771304E153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32" r="-4" b="-4"/>
          <a:stretch/>
        </p:blipFill>
        <p:spPr>
          <a:xfrm>
            <a:off x="5649645" y="471949"/>
            <a:ext cx="4330967" cy="4100058"/>
          </a:xfrm>
          <a:prstGeom prst="rect">
            <a:avLst/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1EF5B6-39A1-479C-9731-ED846977A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4834467"/>
            <a:ext cx="8825658" cy="5863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17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7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8A94C94E-0F20-4D8B-808F-C065469D8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037992"/>
            <a:ext cx="8825658" cy="964875"/>
          </a:xfrm>
        </p:spPr>
        <p:txBody>
          <a:bodyPr>
            <a:normAutofit lnSpcReduction="10000"/>
          </a:bodyPr>
          <a:lstStyle/>
          <a:p>
            <a:pPr algn="ctr"/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欢迎，欢迎，热烈欢迎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6716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A733EBD-820A-4FA2-9A24-E3259DA7E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3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itting at a desk&#10;&#10;Description generated with high confidence">
            <a:extLst>
              <a:ext uri="{FF2B5EF4-FFF2-40B4-BE49-F238E27FC236}">
                <a16:creationId xmlns:a16="http://schemas.microsoft.com/office/drawing/2014/main" id="{05FDE9D7-6E63-4AAA-8C2A-EF49E48D5E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47" r="1" b="1091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D4A187A-A5A0-48DF-94DB-432F7582D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23454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a room&#10;&#10;Description generated with high confidence">
            <a:extLst>
              <a:ext uri="{FF2B5EF4-FFF2-40B4-BE49-F238E27FC236}">
                <a16:creationId xmlns:a16="http://schemas.microsoft.com/office/drawing/2014/main" id="{B2D0590E-9E4B-443B-B955-3083CA075E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689"/>
          <a:stretch/>
        </p:blipFill>
        <p:spPr>
          <a:xfrm>
            <a:off x="7794519" y="3506112"/>
            <a:ext cx="4397481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7" name="Picture 6" descr="A group of people sitting at a table in front of a crowd&#10;&#10;Description generated with very high confidence">
            <a:extLst>
              <a:ext uri="{FF2B5EF4-FFF2-40B4-BE49-F238E27FC236}">
                <a16:creationId xmlns:a16="http://schemas.microsoft.com/office/drawing/2014/main" id="{71C760CF-F034-439D-87C1-865328A666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" r="1" b="1"/>
          <a:stretch/>
        </p:blipFill>
        <p:spPr>
          <a:xfrm>
            <a:off x="20" y="1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Picture 8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94D687B5-0651-4FE6-90FC-454DA7C96A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1243"/>
          <a:stretch/>
        </p:blipFill>
        <p:spPr>
          <a:xfrm>
            <a:off x="6168189" y="10"/>
            <a:ext cx="6023811" cy="3346394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9264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D6D2831D-2E66-4C13-A35D-EF959C6767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6013" r="-1" b="9578"/>
          <a:stretch/>
        </p:blipFill>
        <p:spPr>
          <a:xfrm>
            <a:off x="474132" y="452284"/>
            <a:ext cx="11243735" cy="59315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F7DB25-E3F5-459E-996B-692A9B94E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D704B3-4912-44B8-92A4-A4E91D27B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143000" y="1295400"/>
            <a:ext cx="9982200" cy="4267200"/>
          </a:xfrm>
          <a:prstGeom prst="rect">
            <a:avLst/>
          </a:prstGeom>
          <a:solidFill>
            <a:srgbClr val="000001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F6A0F-549F-4B6A-9675-A85FDE7FD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1760" y="1473200"/>
            <a:ext cx="9519920" cy="3945468"/>
          </a:xfrm>
        </p:spPr>
        <p:txBody>
          <a:bodyPr anchor="t">
            <a:normAutofit/>
          </a:bodyPr>
          <a:lstStyle/>
          <a:p>
            <a:r>
              <a:rPr lang="en-US" altLang="zh-CN" sz="6000" b="1" dirty="0">
                <a:solidFill>
                  <a:srgbClr val="FFFF00"/>
                </a:solidFill>
              </a:rPr>
              <a:t> </a:t>
            </a:r>
            <a:r>
              <a:rPr lang="zh-CN" altLang="en-US" sz="6000" b="1" dirty="0">
                <a:solidFill>
                  <a:srgbClr val="FFFF00"/>
                </a:solidFill>
              </a:rPr>
              <a:t>那</a:t>
            </a:r>
            <a:r>
              <a:rPr lang="en-US" altLang="zh-CN" sz="6000" b="1" dirty="0">
                <a:solidFill>
                  <a:schemeClr val="bg1"/>
                </a:solidFill>
                <a:highlight>
                  <a:srgbClr val="800000"/>
                </a:highlight>
              </a:rPr>
              <a:t>3</a:t>
            </a:r>
            <a:r>
              <a:rPr lang="zh-CN" altLang="en-US" sz="6000" b="1" dirty="0">
                <a:solidFill>
                  <a:schemeClr val="bg1"/>
                </a:solidFill>
                <a:highlight>
                  <a:srgbClr val="800000"/>
                </a:highlight>
              </a:rPr>
              <a:t>张照片</a:t>
            </a:r>
            <a:r>
              <a:rPr lang="zh-CN" altLang="en-US" sz="6000" b="1" dirty="0">
                <a:solidFill>
                  <a:srgbClr val="FFFF00"/>
                </a:solidFill>
              </a:rPr>
              <a:t>可以描述</a:t>
            </a:r>
            <a:r>
              <a:rPr lang="zh-CN" altLang="en-US" sz="6000" b="1" dirty="0">
                <a:solidFill>
                  <a:schemeClr val="bg1"/>
                </a:solidFill>
                <a:highlight>
                  <a:srgbClr val="800000"/>
                </a:highlight>
              </a:rPr>
              <a:t>你现在的生活？</a:t>
            </a:r>
            <a:endParaRPr lang="en-US" altLang="zh-CN" sz="6000" b="1" dirty="0">
              <a:solidFill>
                <a:schemeClr val="bg1"/>
              </a:solidFill>
              <a:highlight>
                <a:srgbClr val="800000"/>
              </a:highlight>
            </a:endParaRPr>
          </a:p>
          <a:p>
            <a:r>
              <a:rPr lang="zh-CN" altLang="en-US" sz="6000" b="1" dirty="0">
                <a:solidFill>
                  <a:srgbClr val="FFFF00"/>
                </a:solidFill>
              </a:rPr>
              <a:t>那</a:t>
            </a:r>
            <a:r>
              <a:rPr lang="en-US" altLang="zh-CN" sz="6000" b="1" dirty="0">
                <a:solidFill>
                  <a:schemeClr val="bg1"/>
                </a:solidFill>
                <a:highlight>
                  <a:srgbClr val="800000"/>
                </a:highlight>
              </a:rPr>
              <a:t>3</a:t>
            </a:r>
            <a:r>
              <a:rPr lang="zh-CN" altLang="en-US" sz="6000" b="1" dirty="0">
                <a:solidFill>
                  <a:schemeClr val="bg1"/>
                </a:solidFill>
                <a:highlight>
                  <a:srgbClr val="800000"/>
                </a:highlight>
              </a:rPr>
              <a:t>张照片</a:t>
            </a:r>
            <a:r>
              <a:rPr lang="zh-CN" altLang="en-US" sz="6000" b="1" dirty="0">
                <a:solidFill>
                  <a:srgbClr val="FFFF00"/>
                </a:solidFill>
              </a:rPr>
              <a:t>是你目前</a:t>
            </a:r>
            <a:r>
              <a:rPr lang="zh-CN" altLang="en-US" sz="6000" b="1" dirty="0">
                <a:solidFill>
                  <a:schemeClr val="bg1"/>
                </a:solidFill>
                <a:highlight>
                  <a:srgbClr val="800000"/>
                </a:highlight>
              </a:rPr>
              <a:t>渴望向往的生活？</a:t>
            </a:r>
            <a:endParaRPr lang="en-US" sz="6000" b="1" dirty="0">
              <a:solidFill>
                <a:schemeClr val="bg1"/>
              </a:solidFill>
              <a:highlight>
                <a:srgbClr val="8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903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9B194-EC01-4A20-9F15-B893A8C3B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674" y="3429000"/>
            <a:ext cx="8761413" cy="1541280"/>
          </a:xfrm>
        </p:spPr>
        <p:txBody>
          <a:bodyPr/>
          <a:lstStyle/>
          <a:p>
            <a:pPr algn="ctr"/>
            <a:r>
              <a:rPr lang="zh-CN" altLang="en-US" sz="1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影片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73584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hat is eating some food&#10;&#10;Description generated with high confidence">
            <a:extLst>
              <a:ext uri="{FF2B5EF4-FFF2-40B4-BE49-F238E27FC236}">
                <a16:creationId xmlns:a16="http://schemas.microsoft.com/office/drawing/2014/main" id="{9EF838AC-6EF3-4F45-B812-A137F5132A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51" r="3" b="3"/>
          <a:stretch/>
        </p:blipFill>
        <p:spPr>
          <a:xfrm>
            <a:off x="7794519" y="3506112"/>
            <a:ext cx="4397481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5" name="Picture 4" descr="A young boy wearing a suit and tie&#10;&#10;Description generated with high confidence">
            <a:extLst>
              <a:ext uri="{FF2B5EF4-FFF2-40B4-BE49-F238E27FC236}">
                <a16:creationId xmlns:a16="http://schemas.microsoft.com/office/drawing/2014/main" id="{49BCDD87-D43E-4DEC-BB29-04F35F6E03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53" r="11654" b="2"/>
          <a:stretch/>
        </p:blipFill>
        <p:spPr>
          <a:xfrm>
            <a:off x="20" y="1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Picture 6" descr="A close up of a person&#10;&#10;Description generated with high confidence">
            <a:extLst>
              <a:ext uri="{FF2B5EF4-FFF2-40B4-BE49-F238E27FC236}">
                <a16:creationId xmlns:a16="http://schemas.microsoft.com/office/drawing/2014/main" id="{1423DF83-BD75-4D34-8E45-3D754F89A4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46"/>
          <a:stretch/>
        </p:blipFill>
        <p:spPr>
          <a:xfrm>
            <a:off x="6168189" y="10"/>
            <a:ext cx="6023811" cy="3346394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3F42846-036F-4D5D-99BF-85463309C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682" y="573275"/>
            <a:ext cx="2618626" cy="728480"/>
          </a:xfrm>
        </p:spPr>
        <p:txBody>
          <a:bodyPr/>
          <a:lstStyle/>
          <a:p>
            <a:r>
              <a:rPr lang="zh-CN" alt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亲情</a:t>
            </a:r>
            <a:endParaRPr lang="en-US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00"/>
              </a:highlight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69C68D-C5A1-4F93-B8F0-9C7212912E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6414D48-A862-46C4-803F-56153B75EC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78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Content Placeholder 4">
            <a:extLst>
              <a:ext uri="{FF2B5EF4-FFF2-40B4-BE49-F238E27FC236}">
                <a16:creationId xmlns:a16="http://schemas.microsoft.com/office/drawing/2014/main" id="{CB63CA90-45E5-4EE6-8956-A5BF44FD4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1" r="6032" b="3"/>
          <a:stretch/>
        </p:blipFill>
        <p:spPr>
          <a:xfrm>
            <a:off x="1151467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Title 30">
            <a:extLst>
              <a:ext uri="{FF2B5EF4-FFF2-40B4-BE49-F238E27FC236}">
                <a16:creationId xmlns:a16="http://schemas.microsoft.com/office/drawing/2014/main" id="{D0FC717C-2647-4650-A017-6147FD429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751840"/>
            <a:ext cx="8761413" cy="1239520"/>
          </a:xfrm>
        </p:spPr>
        <p:txBody>
          <a:bodyPr>
            <a:normAutofit/>
          </a:bodyPr>
          <a:lstStyle/>
          <a:p>
            <a:pPr algn="ctr"/>
            <a:r>
              <a:rPr lang="zh-CN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上帝爱你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C4BDE223-86CD-4530-9805-6E2FCC208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0240" y="2428240"/>
            <a:ext cx="6248400" cy="4318000"/>
          </a:xfrm>
        </p:spPr>
        <p:txBody>
          <a:bodyPr anchor="ctr">
            <a:norm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highlight>
                  <a:srgbClr val="FFFF00"/>
                </a:highlight>
              </a:rPr>
              <a:t>祂不会失智</a:t>
            </a:r>
            <a:r>
              <a:rPr lang="zh-CN" altLang="en-US" sz="3200" dirty="0"/>
              <a:t>，从未忘记过你，你也是太创造之中，最独特的一位</a:t>
            </a:r>
            <a:endParaRPr lang="en-US" altLang="zh-CN" sz="3200" dirty="0"/>
          </a:p>
          <a:p>
            <a:r>
              <a:rPr lang="zh-CN" altLang="en-US" sz="3200" b="1" dirty="0">
                <a:solidFill>
                  <a:srgbClr val="C00000"/>
                </a:solidFill>
                <a:highlight>
                  <a:srgbClr val="FFFF00"/>
                </a:highlight>
              </a:rPr>
              <a:t>祂要给你最好的</a:t>
            </a:r>
            <a:r>
              <a:rPr lang="zh-CN" altLang="en-US" sz="3200" dirty="0"/>
              <a:t>，超过你我所求所想，甚至把祂独生爱子，耶稣基督给了你和我</a:t>
            </a:r>
            <a:endParaRPr lang="en-US" altLang="zh-CN" sz="3200" dirty="0"/>
          </a:p>
          <a:p>
            <a:r>
              <a:rPr lang="zh-CN" altLang="en-US" sz="3200" b="1" dirty="0">
                <a:solidFill>
                  <a:srgbClr val="C00000"/>
                </a:solidFill>
                <a:highlight>
                  <a:srgbClr val="FFFF00"/>
                </a:highlight>
              </a:rPr>
              <a:t>祂爱你</a:t>
            </a:r>
            <a:r>
              <a:rPr lang="zh-CN" altLang="en-US" sz="3200" dirty="0"/>
              <a:t>，就算全世界的人都离弃了你，祂从不离开，而且为你预备了一个永恒的家</a:t>
            </a:r>
            <a:endParaRPr lang="en-US" altLang="zh-CN" sz="3200" dirty="0"/>
          </a:p>
        </p:txBody>
      </p:sp>
    </p:spTree>
    <p:extLst>
      <p:ext uri="{BB962C8B-B14F-4D97-AF65-F5344CB8AC3E}">
        <p14:creationId xmlns:p14="http://schemas.microsoft.com/office/powerpoint/2010/main" val="3120148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36">
            <a:extLst>
              <a:ext uri="{FF2B5EF4-FFF2-40B4-BE49-F238E27FC236}">
                <a16:creationId xmlns:a16="http://schemas.microsoft.com/office/drawing/2014/main" id="{F4864B6A-95A4-40E8-A88F-F267933AC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7594172-8D47-4E86-A555-0B36C60AB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43F93006-B4DC-450A-9417-FC82818C5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9" name="Picture 8" descr="A group of people around each other&#10;&#10;Description generated with very high confidence">
            <a:extLst>
              <a:ext uri="{FF2B5EF4-FFF2-40B4-BE49-F238E27FC236}">
                <a16:creationId xmlns:a16="http://schemas.microsoft.com/office/drawing/2014/main" id="{8C6FBA6B-C72A-436C-A380-B77B1ABC10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0" r="22693" b="1"/>
          <a:stretch/>
        </p:blipFill>
        <p:spPr>
          <a:xfrm>
            <a:off x="6633676" y="645107"/>
            <a:ext cx="4909867" cy="3284348"/>
          </a:xfrm>
          <a:prstGeom prst="rect">
            <a:avLst/>
          </a:prstGeom>
        </p:spPr>
      </p:pic>
      <p:sp>
        <p:nvSpPr>
          <p:cNvPr id="44" name="Rectangle 40">
            <a:extLst>
              <a:ext uri="{FF2B5EF4-FFF2-40B4-BE49-F238E27FC236}">
                <a16:creationId xmlns:a16="http://schemas.microsoft.com/office/drawing/2014/main" id="{5797D33B-24CC-4A76-AAD9-1D545DF13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7" name="Picture 26" descr="A person sitting on a couch&#10;&#10;Description generated with very high confidence">
            <a:extLst>
              <a:ext uri="{FF2B5EF4-FFF2-40B4-BE49-F238E27FC236}">
                <a16:creationId xmlns:a16="http://schemas.microsoft.com/office/drawing/2014/main" id="{642D1A7F-3B23-4F4F-80CC-C58E91C9BA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79" r="28028" b="-3"/>
          <a:stretch/>
        </p:blipFill>
        <p:spPr>
          <a:xfrm>
            <a:off x="6633676" y="4095905"/>
            <a:ext cx="2358033" cy="2137077"/>
          </a:xfrm>
          <a:prstGeom prst="rect">
            <a:avLst/>
          </a:prstGeom>
        </p:spPr>
      </p:pic>
      <p:pic>
        <p:nvPicPr>
          <p:cNvPr id="45" name="Content Placeholder 22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AD0CD3C9-6942-427D-A62E-556BF0504A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1" r="31844" b="-4"/>
          <a:stretch/>
        </p:blipFill>
        <p:spPr>
          <a:xfrm>
            <a:off x="9155160" y="4095374"/>
            <a:ext cx="2388383" cy="21351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7C2718-BAFD-4393-B194-1F24E80B6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467361"/>
            <a:ext cx="5373877" cy="67563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LIFEGAME &amp; CHURCHGAME</a:t>
            </a:r>
          </a:p>
        </p:txBody>
      </p:sp>
      <p:sp>
        <p:nvSpPr>
          <p:cNvPr id="46" name="Content Placeholder 33">
            <a:extLst>
              <a:ext uri="{FF2B5EF4-FFF2-40B4-BE49-F238E27FC236}">
                <a16:creationId xmlns:a16="http://schemas.microsoft.com/office/drawing/2014/main" id="{1966386E-2BF3-46AB-94CC-1C2F2E46B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143000"/>
            <a:ext cx="6125676" cy="52476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9/28-30 </a:t>
            </a:r>
            <a:r>
              <a:rPr lang="en-US" sz="2800" dirty="0">
                <a:solidFill>
                  <a:srgbClr val="FFFF00"/>
                </a:solidFill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San Diego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LIFEGAME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3/15-17 </a:t>
            </a:r>
            <a:r>
              <a:rPr lang="en-US" sz="2800" b="1" dirty="0">
                <a:solidFill>
                  <a:srgbClr val="FFFF00"/>
                </a:solidFill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Toronto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LIFEGAME </a:t>
            </a:r>
          </a:p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3/22-24  </a:t>
            </a:r>
            <a:r>
              <a:rPr lang="en-US" altLang="zh-CN" sz="2800" b="1" dirty="0">
                <a:solidFill>
                  <a:srgbClr val="FFFF00"/>
                </a:solidFill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Indiana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LIFEGAME 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3/29-31 </a:t>
            </a:r>
            <a:r>
              <a:rPr lang="en-US" sz="2800" b="1" dirty="0">
                <a:solidFill>
                  <a:srgbClr val="FFFF00"/>
                </a:solidFill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Bay Area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LIFEGAME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8/30-9/1 </a:t>
            </a:r>
            <a:r>
              <a:rPr lang="en-US" sz="2800" b="1" dirty="0">
                <a:solidFill>
                  <a:srgbClr val="FFFF00"/>
                </a:solidFill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Texas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LIFEGAME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10/25-27 </a:t>
            </a:r>
            <a:r>
              <a:rPr lang="en-US" sz="2800" b="1" dirty="0">
                <a:solidFill>
                  <a:srgbClr val="FFFF00"/>
                </a:solidFill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Connecticut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LIFEGAME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11/1-3 </a:t>
            </a:r>
            <a:r>
              <a:rPr lang="en-US" sz="2800" b="1" dirty="0">
                <a:solidFill>
                  <a:srgbClr val="FFFF00"/>
                </a:solidFill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Connecticut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CHURCHGAME</a:t>
            </a:r>
          </a:p>
        </p:txBody>
      </p:sp>
    </p:spTree>
    <p:extLst>
      <p:ext uri="{BB962C8B-B14F-4D97-AF65-F5344CB8AC3E}">
        <p14:creationId xmlns:p14="http://schemas.microsoft.com/office/powerpoint/2010/main" val="387459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548" y="1114621"/>
            <a:ext cx="6213097" cy="46287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7762240" y="1113063"/>
            <a:ext cx="3382297" cy="1010377"/>
          </a:xfrm>
        </p:spPr>
        <p:txBody>
          <a:bodyPr>
            <a:normAutofit/>
          </a:bodyPr>
          <a:lstStyle/>
          <a:p>
            <a:pPr algn="ctr"/>
            <a:r>
              <a:rPr lang="zh-CN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估一估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type="subTitle" idx="1"/>
          </p:nvPr>
        </p:nvSpPr>
        <p:spPr>
          <a:xfrm>
            <a:off x="7609840" y="2367281"/>
            <a:ext cx="3933231" cy="337454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猜原价，稅前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秒讨论</a:t>
            </a:r>
            <a:endParaRPr lang="en-US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en-US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各组一起公佈答案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372858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41" name="Group 36">
            <a:extLst>
              <a:ext uri="{FF2B5EF4-FFF2-40B4-BE49-F238E27FC236}">
                <a16:creationId xmlns:a16="http://schemas.microsoft.com/office/drawing/2014/main" id="{75E05F59-B0CE-4202-8535-C784A87D6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3" y="396837"/>
            <a:ext cx="6451503" cy="6058999"/>
            <a:chOff x="423333" y="396837"/>
            <a:chExt cx="6451503" cy="6058999"/>
          </a:xfrm>
        </p:grpSpPr>
        <p:sp>
          <p:nvSpPr>
            <p:cNvPr id="42" name="Rectangle 37">
              <a:extLst>
                <a:ext uri="{FF2B5EF4-FFF2-40B4-BE49-F238E27FC236}">
                  <a16:creationId xmlns:a16="http://schemas.microsoft.com/office/drawing/2014/main" id="{D4D285E4-DEDD-413F-9891-DDEA04E8C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3" y="402165"/>
              <a:ext cx="522933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E88CFCDA-FF23-4605-BD26-38F7DD82C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3161515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E41E4E44-A132-4F45-A046-70A6CF09F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5004670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19" name="Content Placeholder 6"/>
          <p:cNvPicPr>
            <a:picLocks noChangeAspect="1"/>
          </p:cNvPicPr>
          <p:nvPr/>
        </p:nvPicPr>
        <p:blipFill rotWithShape="1">
          <a:blip r:embed="rId3"/>
          <a:srcRect t="10444" r="2" b="5796"/>
          <a:stretch/>
        </p:blipFill>
        <p:spPr>
          <a:xfrm>
            <a:off x="925231" y="1690778"/>
            <a:ext cx="4983737" cy="41744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7145" y="1241266"/>
            <a:ext cx="453592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KitchenAid® Professional 600™ Series 6-Quart Bowl Lift Stand Mixer</a:t>
            </a:r>
          </a:p>
        </p:txBody>
      </p:sp>
      <p:sp>
        <p:nvSpPr>
          <p:cNvPr id="20" name="Content Placeholder 10"/>
          <p:cNvSpPr>
            <a:spLocks noGrp="1"/>
          </p:cNvSpPr>
          <p:nvPr>
            <p:ph idx="1"/>
          </p:nvPr>
        </p:nvSpPr>
        <p:spPr>
          <a:xfrm>
            <a:off x="7007145" y="4591665"/>
            <a:ext cx="4535926" cy="16223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6000" b="1" i="0" kern="1200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$409.99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EB0E8DD-4C12-4129-A4D3-7E448ECCD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29" y="629042"/>
            <a:ext cx="2563293" cy="74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4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5E05F59-B0CE-4202-8535-C784A87D6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3" y="396837"/>
            <a:ext cx="6451503" cy="6058999"/>
            <a:chOff x="423333" y="396837"/>
            <a:chExt cx="6451503" cy="605899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4D285E4-DEDD-413F-9891-DDEA04E8C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3" y="402165"/>
              <a:ext cx="522933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E88CFCDA-FF23-4605-BD26-38F7DD82C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3161515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E41E4E44-A132-4F45-A046-70A6CF09F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5004670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19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510" y="1635760"/>
            <a:ext cx="4628758" cy="4628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29" y="629042"/>
            <a:ext cx="2563293" cy="7408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7145" y="1241266"/>
            <a:ext cx="453592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Tervis® Neptune and Mermaid 16 oz. Wrap Tumblers (Set of 2)</a:t>
            </a:r>
          </a:p>
        </p:txBody>
      </p:sp>
      <p:sp>
        <p:nvSpPr>
          <p:cNvPr id="20" name="Content Placeholder 10"/>
          <p:cNvSpPr>
            <a:spLocks noGrp="1"/>
          </p:cNvSpPr>
          <p:nvPr>
            <p:ph idx="1"/>
          </p:nvPr>
        </p:nvSpPr>
        <p:spPr>
          <a:xfrm>
            <a:off x="7007145" y="4591665"/>
            <a:ext cx="4535926" cy="16223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6600" b="1" i="0" kern="1200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$23.99</a:t>
            </a:r>
          </a:p>
        </p:txBody>
      </p:sp>
    </p:spTree>
    <p:extLst>
      <p:ext uri="{BB962C8B-B14F-4D97-AF65-F5344CB8AC3E}">
        <p14:creationId xmlns:p14="http://schemas.microsoft.com/office/powerpoint/2010/main" val="7882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4ABD6F-E166-45E4-9CC6-27B384B74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34846" y="891875"/>
            <a:ext cx="9369041" cy="318547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052AFB-4BFA-4C76-B0A4-FE0CA1F9B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517136"/>
            <a:ext cx="3541025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四人成行</a:t>
            </a:r>
            <a:endParaRPr lang="en-US" sz="6000" b="1" i="0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3757782-6BC3-4A90-90F0-CF6E58870D87}"/>
              </a:ext>
            </a:extLst>
          </p:cNvPr>
          <p:cNvSpPr txBox="1">
            <a:spLocks/>
          </p:cNvSpPr>
          <p:nvPr/>
        </p:nvSpPr>
        <p:spPr bwMode="gray">
          <a:xfrm>
            <a:off x="3972560" y="4495800"/>
            <a:ext cx="3281680" cy="11749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zh-CN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拼单词</a:t>
            </a: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857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5E05F59-B0CE-4202-8535-C784A87D6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3" y="396837"/>
            <a:ext cx="6451503" cy="6058999"/>
            <a:chOff x="423333" y="396837"/>
            <a:chExt cx="6451503" cy="605899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4D285E4-DEDD-413F-9891-DDEA04E8C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3" y="402165"/>
              <a:ext cx="522933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E88CFCDA-FF23-4605-BD26-38F7DD82C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3161515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E41E4E44-A132-4F45-A046-70A6CF09F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5004670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19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252" y="1114621"/>
            <a:ext cx="4628758" cy="4628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619" y="5840056"/>
            <a:ext cx="1694023" cy="607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7145" y="1241266"/>
            <a:ext cx="453592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Recover 3D Zero Gravity Massage Chair</a:t>
            </a:r>
          </a:p>
        </p:txBody>
      </p:sp>
      <p:sp>
        <p:nvSpPr>
          <p:cNvPr id="20" name="Content Placeholder 10"/>
          <p:cNvSpPr>
            <a:spLocks noGrp="1"/>
          </p:cNvSpPr>
          <p:nvPr>
            <p:ph idx="1"/>
          </p:nvPr>
        </p:nvSpPr>
        <p:spPr>
          <a:xfrm>
            <a:off x="7007145" y="4591665"/>
            <a:ext cx="4535926" cy="16223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6600" b="1" i="0" kern="1200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$4,499</a:t>
            </a:r>
          </a:p>
        </p:txBody>
      </p:sp>
    </p:spTree>
    <p:extLst>
      <p:ext uri="{BB962C8B-B14F-4D97-AF65-F5344CB8AC3E}">
        <p14:creationId xmlns:p14="http://schemas.microsoft.com/office/powerpoint/2010/main" val="173909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BCDA284-4169-467B-80C1-BBDF26B20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D5268F1-2FCC-42C8-B308-9F8744796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1C38273-377C-4D45-98FA-F4BAFBCA8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A4617A93-13E2-4F76-AB78-7A0210391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19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621" y="801687"/>
            <a:ext cx="4628758" cy="4628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522" y="5230032"/>
            <a:ext cx="2302956" cy="826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Heated Aqua-Jet Foot Spa</a:t>
            </a:r>
          </a:p>
        </p:txBody>
      </p:sp>
      <p:sp>
        <p:nvSpPr>
          <p:cNvPr id="20" name="Content Placeholder 10"/>
          <p:cNvSpPr>
            <a:spLocks noGrp="1"/>
          </p:cNvSpPr>
          <p:nvPr>
            <p:ph idx="1"/>
          </p:nvPr>
        </p:nvSpPr>
        <p:spPr>
          <a:xfrm>
            <a:off x="8382055" y="4591665"/>
            <a:ext cx="3161016" cy="16223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5400" b="1" i="0" kern="1200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$129.99</a:t>
            </a:r>
          </a:p>
        </p:txBody>
      </p:sp>
    </p:spTree>
    <p:extLst>
      <p:ext uri="{BB962C8B-B14F-4D97-AF65-F5344CB8AC3E}">
        <p14:creationId xmlns:p14="http://schemas.microsoft.com/office/powerpoint/2010/main" val="5878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24">
            <a:extLst>
              <a:ext uri="{FF2B5EF4-FFF2-40B4-BE49-F238E27FC236}">
                <a16:creationId xmlns:a16="http://schemas.microsoft.com/office/drawing/2014/main" id="{8A5B3A6F-2D29-4B89-8C1B-7166BDF3C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E390BF8-7FD4-47AB-AAE7-7B367FE8B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FC6E830-2E28-49C4-803D-52A1D2858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91A2CBB-04A3-415A-89FF-AE32DC29D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579FB2B-09D8-49A0-89C2-2F7E9D5A54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E0336F7-0F0C-4850-BD48-60746BA8F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F467B1F-A4AC-44FB-BFA7-80FB6886CC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EC019B8-D9B5-45A9-874D-A742FA6C3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D2DAFA2B-17B6-4B84-85CA-8B8A2DA8F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40" name="Rectangle 34">
            <a:extLst>
              <a:ext uri="{FF2B5EF4-FFF2-40B4-BE49-F238E27FC236}">
                <a16:creationId xmlns:a16="http://schemas.microsoft.com/office/drawing/2014/main" id="{A861840F-5C41-47D6-9188-97E5FFAAC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C7A5971-E020-44E5-9C84-CBE6D0E88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42000"/>
                  <a:hueMod val="42000"/>
                  <a:satMod val="124000"/>
                  <a:lumMod val="62000"/>
                </a:schemeClr>
                <a:schemeClr val="dk2">
                  <a:tint val="96000"/>
                  <a:satMod val="13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896F8D1-40B6-46D7-8E9B-0F39901CC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C3F293E-7318-499E-B873-8414096ED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Freeform 5">
            <a:extLst>
              <a:ext uri="{FF2B5EF4-FFF2-40B4-BE49-F238E27FC236}">
                <a16:creationId xmlns:a16="http://schemas.microsoft.com/office/drawing/2014/main" id="{C7143AC6-510C-412B-A869-C763757C2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17124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58504BDE-55E2-4113-BBC7-9ED7D3C7B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800000">
            <a:off x="457200" y="0"/>
            <a:ext cx="11277600" cy="4533900"/>
          </a:xfrm>
          <a:custGeom>
            <a:avLst/>
            <a:gdLst/>
            <a:ahLst/>
            <a:cxnLst/>
            <a:rect l="0" t="0" r="r" b="b"/>
            <a:pathLst>
              <a:path w="7104" h="2856">
                <a:moveTo>
                  <a:pt x="0" y="0"/>
                </a:moveTo>
                <a:lnTo>
                  <a:pt x="0" y="2856"/>
                </a:lnTo>
                <a:lnTo>
                  <a:pt x="7104" y="2856"/>
                </a:lnTo>
                <a:lnTo>
                  <a:pt x="7104" y="1"/>
                </a:lnTo>
                <a:lnTo>
                  <a:pt x="7104" y="1"/>
                </a:lnTo>
                <a:lnTo>
                  <a:pt x="6943" y="26"/>
                </a:lnTo>
                <a:lnTo>
                  <a:pt x="6782" y="50"/>
                </a:lnTo>
                <a:lnTo>
                  <a:pt x="6621" y="73"/>
                </a:lnTo>
                <a:lnTo>
                  <a:pt x="6459" y="93"/>
                </a:lnTo>
                <a:lnTo>
                  <a:pt x="6298" y="113"/>
                </a:lnTo>
                <a:lnTo>
                  <a:pt x="6136" y="132"/>
                </a:lnTo>
                <a:lnTo>
                  <a:pt x="5976" y="148"/>
                </a:lnTo>
                <a:lnTo>
                  <a:pt x="5814" y="163"/>
                </a:lnTo>
                <a:lnTo>
                  <a:pt x="5653" y="177"/>
                </a:lnTo>
                <a:lnTo>
                  <a:pt x="5494" y="189"/>
                </a:lnTo>
                <a:lnTo>
                  <a:pt x="5334" y="201"/>
                </a:lnTo>
                <a:lnTo>
                  <a:pt x="5175" y="211"/>
                </a:lnTo>
                <a:lnTo>
                  <a:pt x="5017" y="219"/>
                </a:lnTo>
                <a:lnTo>
                  <a:pt x="4859" y="227"/>
                </a:lnTo>
                <a:lnTo>
                  <a:pt x="4703" y="234"/>
                </a:lnTo>
                <a:lnTo>
                  <a:pt x="4548" y="239"/>
                </a:lnTo>
                <a:lnTo>
                  <a:pt x="4393" y="243"/>
                </a:lnTo>
                <a:lnTo>
                  <a:pt x="4240" y="247"/>
                </a:lnTo>
                <a:lnTo>
                  <a:pt x="4088" y="249"/>
                </a:lnTo>
                <a:lnTo>
                  <a:pt x="3937" y="251"/>
                </a:lnTo>
                <a:lnTo>
                  <a:pt x="3788" y="252"/>
                </a:lnTo>
                <a:lnTo>
                  <a:pt x="3640" y="251"/>
                </a:lnTo>
                <a:lnTo>
                  <a:pt x="3494" y="251"/>
                </a:lnTo>
                <a:lnTo>
                  <a:pt x="3349" y="249"/>
                </a:lnTo>
                <a:lnTo>
                  <a:pt x="3207" y="246"/>
                </a:lnTo>
                <a:lnTo>
                  <a:pt x="3066" y="243"/>
                </a:lnTo>
                <a:lnTo>
                  <a:pt x="2928" y="240"/>
                </a:lnTo>
                <a:lnTo>
                  <a:pt x="2791" y="235"/>
                </a:lnTo>
                <a:lnTo>
                  <a:pt x="2656" y="230"/>
                </a:lnTo>
                <a:lnTo>
                  <a:pt x="2524" y="225"/>
                </a:lnTo>
                <a:lnTo>
                  <a:pt x="2266" y="212"/>
                </a:lnTo>
                <a:lnTo>
                  <a:pt x="2019" y="198"/>
                </a:lnTo>
                <a:lnTo>
                  <a:pt x="1782" y="183"/>
                </a:lnTo>
                <a:lnTo>
                  <a:pt x="1557" y="167"/>
                </a:lnTo>
                <a:lnTo>
                  <a:pt x="1343" y="150"/>
                </a:lnTo>
                <a:lnTo>
                  <a:pt x="1144" y="132"/>
                </a:lnTo>
                <a:lnTo>
                  <a:pt x="957" y="114"/>
                </a:lnTo>
                <a:lnTo>
                  <a:pt x="785" y="96"/>
                </a:lnTo>
                <a:lnTo>
                  <a:pt x="627" y="79"/>
                </a:lnTo>
                <a:lnTo>
                  <a:pt x="487" y="63"/>
                </a:lnTo>
                <a:lnTo>
                  <a:pt x="361" y="48"/>
                </a:lnTo>
                <a:lnTo>
                  <a:pt x="254" y="35"/>
                </a:lnTo>
                <a:lnTo>
                  <a:pt x="165" y="23"/>
                </a:lnTo>
                <a:lnTo>
                  <a:pt x="42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47" name="Freeform 5">
            <a:extLst>
              <a:ext uri="{FF2B5EF4-FFF2-40B4-BE49-F238E27FC236}">
                <a16:creationId xmlns:a16="http://schemas.microsoft.com/office/drawing/2014/main" id="{97E1E590-5499-404A-8892-6F8C6EFC0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87" y="474132"/>
            <a:ext cx="4586156" cy="3439617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19" name="Content Placeholder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199" y="473338"/>
            <a:ext cx="3439617" cy="3439617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6D6E0AE-0966-4200-8C11-FA0A08E87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75" y="4517138"/>
            <a:ext cx="10893095" cy="84767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Beats by Dr. Dre Studio Over-Ear Headphones</a:t>
            </a:r>
          </a:p>
        </p:txBody>
      </p:sp>
      <p:sp>
        <p:nvSpPr>
          <p:cNvPr id="20" name="Content Placeholder 10"/>
          <p:cNvSpPr>
            <a:spLocks noGrp="1"/>
          </p:cNvSpPr>
          <p:nvPr>
            <p:ph idx="1"/>
          </p:nvPr>
        </p:nvSpPr>
        <p:spPr>
          <a:xfrm>
            <a:off x="649975" y="5386150"/>
            <a:ext cx="10893095" cy="74269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4400" b="1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$190.94</a:t>
            </a:r>
          </a:p>
        </p:txBody>
      </p:sp>
    </p:spTree>
    <p:extLst>
      <p:ext uri="{BB962C8B-B14F-4D97-AF65-F5344CB8AC3E}">
        <p14:creationId xmlns:p14="http://schemas.microsoft.com/office/powerpoint/2010/main" val="322329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A5B3A6F-2D29-4B89-8C1B-7166BDF3C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E390BF8-7FD4-47AB-AAE7-7B367FE8B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FC6E830-2E28-49C4-803D-52A1D2858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91A2CBB-04A3-415A-89FF-AE32DC29D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579FB2B-09D8-49A0-89C2-2F7E9D5A54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E0336F7-0F0C-4850-BD48-60746BA8F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F467B1F-A4AC-44FB-BFA7-80FB6886CC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EC019B8-D9B5-45A9-874D-A742FA6C3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D2DAFA2B-17B6-4B84-85CA-8B8A2DA8F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A861840F-5C41-47D6-9188-97E5FFAAC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C7A5971-E020-44E5-9C84-CBE6D0E88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42000"/>
                  <a:hueMod val="42000"/>
                  <a:satMod val="124000"/>
                  <a:lumMod val="62000"/>
                </a:schemeClr>
                <a:schemeClr val="dk2">
                  <a:tint val="96000"/>
                  <a:satMod val="13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896F8D1-40B6-46D7-8E9B-0F39901CC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C3F293E-7318-499E-B873-8414096ED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Freeform 5">
            <a:extLst>
              <a:ext uri="{FF2B5EF4-FFF2-40B4-BE49-F238E27FC236}">
                <a16:creationId xmlns:a16="http://schemas.microsoft.com/office/drawing/2014/main" id="{C7143AC6-510C-412B-A869-C763757C2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17124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58504BDE-55E2-4113-BBC7-9ED7D3C7B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800000">
            <a:off x="457200" y="0"/>
            <a:ext cx="11277600" cy="4533900"/>
          </a:xfrm>
          <a:custGeom>
            <a:avLst/>
            <a:gdLst/>
            <a:ahLst/>
            <a:cxnLst/>
            <a:rect l="0" t="0" r="r" b="b"/>
            <a:pathLst>
              <a:path w="7104" h="2856">
                <a:moveTo>
                  <a:pt x="0" y="0"/>
                </a:moveTo>
                <a:lnTo>
                  <a:pt x="0" y="2856"/>
                </a:lnTo>
                <a:lnTo>
                  <a:pt x="7104" y="2856"/>
                </a:lnTo>
                <a:lnTo>
                  <a:pt x="7104" y="1"/>
                </a:lnTo>
                <a:lnTo>
                  <a:pt x="7104" y="1"/>
                </a:lnTo>
                <a:lnTo>
                  <a:pt x="6943" y="26"/>
                </a:lnTo>
                <a:lnTo>
                  <a:pt x="6782" y="50"/>
                </a:lnTo>
                <a:lnTo>
                  <a:pt x="6621" y="73"/>
                </a:lnTo>
                <a:lnTo>
                  <a:pt x="6459" y="93"/>
                </a:lnTo>
                <a:lnTo>
                  <a:pt x="6298" y="113"/>
                </a:lnTo>
                <a:lnTo>
                  <a:pt x="6136" y="132"/>
                </a:lnTo>
                <a:lnTo>
                  <a:pt x="5976" y="148"/>
                </a:lnTo>
                <a:lnTo>
                  <a:pt x="5814" y="163"/>
                </a:lnTo>
                <a:lnTo>
                  <a:pt x="5653" y="177"/>
                </a:lnTo>
                <a:lnTo>
                  <a:pt x="5494" y="189"/>
                </a:lnTo>
                <a:lnTo>
                  <a:pt x="5334" y="201"/>
                </a:lnTo>
                <a:lnTo>
                  <a:pt x="5175" y="211"/>
                </a:lnTo>
                <a:lnTo>
                  <a:pt x="5017" y="219"/>
                </a:lnTo>
                <a:lnTo>
                  <a:pt x="4859" y="227"/>
                </a:lnTo>
                <a:lnTo>
                  <a:pt x="4703" y="234"/>
                </a:lnTo>
                <a:lnTo>
                  <a:pt x="4548" y="239"/>
                </a:lnTo>
                <a:lnTo>
                  <a:pt x="4393" y="243"/>
                </a:lnTo>
                <a:lnTo>
                  <a:pt x="4240" y="247"/>
                </a:lnTo>
                <a:lnTo>
                  <a:pt x="4088" y="249"/>
                </a:lnTo>
                <a:lnTo>
                  <a:pt x="3937" y="251"/>
                </a:lnTo>
                <a:lnTo>
                  <a:pt x="3788" y="252"/>
                </a:lnTo>
                <a:lnTo>
                  <a:pt x="3640" y="251"/>
                </a:lnTo>
                <a:lnTo>
                  <a:pt x="3494" y="251"/>
                </a:lnTo>
                <a:lnTo>
                  <a:pt x="3349" y="249"/>
                </a:lnTo>
                <a:lnTo>
                  <a:pt x="3207" y="246"/>
                </a:lnTo>
                <a:lnTo>
                  <a:pt x="3066" y="243"/>
                </a:lnTo>
                <a:lnTo>
                  <a:pt x="2928" y="240"/>
                </a:lnTo>
                <a:lnTo>
                  <a:pt x="2791" y="235"/>
                </a:lnTo>
                <a:lnTo>
                  <a:pt x="2656" y="230"/>
                </a:lnTo>
                <a:lnTo>
                  <a:pt x="2524" y="225"/>
                </a:lnTo>
                <a:lnTo>
                  <a:pt x="2266" y="212"/>
                </a:lnTo>
                <a:lnTo>
                  <a:pt x="2019" y="198"/>
                </a:lnTo>
                <a:lnTo>
                  <a:pt x="1782" y="183"/>
                </a:lnTo>
                <a:lnTo>
                  <a:pt x="1557" y="167"/>
                </a:lnTo>
                <a:lnTo>
                  <a:pt x="1343" y="150"/>
                </a:lnTo>
                <a:lnTo>
                  <a:pt x="1144" y="132"/>
                </a:lnTo>
                <a:lnTo>
                  <a:pt x="957" y="114"/>
                </a:lnTo>
                <a:lnTo>
                  <a:pt x="785" y="96"/>
                </a:lnTo>
                <a:lnTo>
                  <a:pt x="627" y="79"/>
                </a:lnTo>
                <a:lnTo>
                  <a:pt x="487" y="63"/>
                </a:lnTo>
                <a:lnTo>
                  <a:pt x="361" y="48"/>
                </a:lnTo>
                <a:lnTo>
                  <a:pt x="254" y="35"/>
                </a:lnTo>
                <a:lnTo>
                  <a:pt x="165" y="23"/>
                </a:lnTo>
                <a:lnTo>
                  <a:pt x="42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47" name="Freeform 5">
            <a:extLst>
              <a:ext uri="{FF2B5EF4-FFF2-40B4-BE49-F238E27FC236}">
                <a16:creationId xmlns:a16="http://schemas.microsoft.com/office/drawing/2014/main" id="{97E1E590-5499-404A-8892-6F8C6EFC0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87" y="474132"/>
            <a:ext cx="4586156" cy="3439617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19" name="Content Placeholder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199" y="473338"/>
            <a:ext cx="3439617" cy="3439617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6D6E0AE-0966-4200-8C11-FA0A08E87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75" y="4517137"/>
            <a:ext cx="10893095" cy="84767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PlayStation 4 Slim 500GB Uncharted 4 Bundle</a:t>
            </a:r>
          </a:p>
        </p:txBody>
      </p:sp>
      <p:sp>
        <p:nvSpPr>
          <p:cNvPr id="20" name="Content Placeholder 10"/>
          <p:cNvSpPr>
            <a:spLocks noGrp="1"/>
          </p:cNvSpPr>
          <p:nvPr>
            <p:ph idx="1"/>
          </p:nvPr>
        </p:nvSpPr>
        <p:spPr>
          <a:xfrm>
            <a:off x="649975" y="5452493"/>
            <a:ext cx="10893095" cy="41166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4800" b="1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$299.96</a:t>
            </a:r>
          </a:p>
        </p:txBody>
      </p:sp>
    </p:spTree>
    <p:extLst>
      <p:ext uri="{BB962C8B-B14F-4D97-AF65-F5344CB8AC3E}">
        <p14:creationId xmlns:p14="http://schemas.microsoft.com/office/powerpoint/2010/main" val="358877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A5B3A6F-2D29-4B89-8C1B-7166BDF3C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E390BF8-7FD4-47AB-AAE7-7B367FE8B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FC6E830-2E28-49C4-803D-52A1D2858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91A2CBB-04A3-415A-89FF-AE32DC29D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579FB2B-09D8-49A0-89C2-2F7E9D5A54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E0336F7-0F0C-4850-BD48-60746BA8F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F467B1F-A4AC-44FB-BFA7-80FB6886CC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EC019B8-D9B5-45A9-874D-A742FA6C3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D2DAFA2B-17B6-4B84-85CA-8B8A2DA8F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A861840F-5C41-47D6-9188-97E5FFAAC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C7A5971-E020-44E5-9C84-CBE6D0E88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42000"/>
                  <a:hueMod val="42000"/>
                  <a:satMod val="124000"/>
                  <a:lumMod val="62000"/>
                </a:schemeClr>
                <a:schemeClr val="dk2">
                  <a:tint val="96000"/>
                  <a:satMod val="13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896F8D1-40B6-46D7-8E9B-0F39901CC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C3F293E-7318-499E-B873-8414096ED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Freeform 5">
            <a:extLst>
              <a:ext uri="{FF2B5EF4-FFF2-40B4-BE49-F238E27FC236}">
                <a16:creationId xmlns:a16="http://schemas.microsoft.com/office/drawing/2014/main" id="{C7143AC6-510C-412B-A869-C763757C2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17124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58504BDE-55E2-4113-BBC7-9ED7D3C7B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800000">
            <a:off x="457200" y="0"/>
            <a:ext cx="11277600" cy="4533900"/>
          </a:xfrm>
          <a:custGeom>
            <a:avLst/>
            <a:gdLst/>
            <a:ahLst/>
            <a:cxnLst/>
            <a:rect l="0" t="0" r="r" b="b"/>
            <a:pathLst>
              <a:path w="7104" h="2856">
                <a:moveTo>
                  <a:pt x="0" y="0"/>
                </a:moveTo>
                <a:lnTo>
                  <a:pt x="0" y="2856"/>
                </a:lnTo>
                <a:lnTo>
                  <a:pt x="7104" y="2856"/>
                </a:lnTo>
                <a:lnTo>
                  <a:pt x="7104" y="1"/>
                </a:lnTo>
                <a:lnTo>
                  <a:pt x="7104" y="1"/>
                </a:lnTo>
                <a:lnTo>
                  <a:pt x="6943" y="26"/>
                </a:lnTo>
                <a:lnTo>
                  <a:pt x="6782" y="50"/>
                </a:lnTo>
                <a:lnTo>
                  <a:pt x="6621" y="73"/>
                </a:lnTo>
                <a:lnTo>
                  <a:pt x="6459" y="93"/>
                </a:lnTo>
                <a:lnTo>
                  <a:pt x="6298" y="113"/>
                </a:lnTo>
                <a:lnTo>
                  <a:pt x="6136" y="132"/>
                </a:lnTo>
                <a:lnTo>
                  <a:pt x="5976" y="148"/>
                </a:lnTo>
                <a:lnTo>
                  <a:pt x="5814" y="163"/>
                </a:lnTo>
                <a:lnTo>
                  <a:pt x="5653" y="177"/>
                </a:lnTo>
                <a:lnTo>
                  <a:pt x="5494" y="189"/>
                </a:lnTo>
                <a:lnTo>
                  <a:pt x="5334" y="201"/>
                </a:lnTo>
                <a:lnTo>
                  <a:pt x="5175" y="211"/>
                </a:lnTo>
                <a:lnTo>
                  <a:pt x="5017" y="219"/>
                </a:lnTo>
                <a:lnTo>
                  <a:pt x="4859" y="227"/>
                </a:lnTo>
                <a:lnTo>
                  <a:pt x="4703" y="234"/>
                </a:lnTo>
                <a:lnTo>
                  <a:pt x="4548" y="239"/>
                </a:lnTo>
                <a:lnTo>
                  <a:pt x="4393" y="243"/>
                </a:lnTo>
                <a:lnTo>
                  <a:pt x="4240" y="247"/>
                </a:lnTo>
                <a:lnTo>
                  <a:pt x="4088" y="249"/>
                </a:lnTo>
                <a:lnTo>
                  <a:pt x="3937" y="251"/>
                </a:lnTo>
                <a:lnTo>
                  <a:pt x="3788" y="252"/>
                </a:lnTo>
                <a:lnTo>
                  <a:pt x="3640" y="251"/>
                </a:lnTo>
                <a:lnTo>
                  <a:pt x="3494" y="251"/>
                </a:lnTo>
                <a:lnTo>
                  <a:pt x="3349" y="249"/>
                </a:lnTo>
                <a:lnTo>
                  <a:pt x="3207" y="246"/>
                </a:lnTo>
                <a:lnTo>
                  <a:pt x="3066" y="243"/>
                </a:lnTo>
                <a:lnTo>
                  <a:pt x="2928" y="240"/>
                </a:lnTo>
                <a:lnTo>
                  <a:pt x="2791" y="235"/>
                </a:lnTo>
                <a:lnTo>
                  <a:pt x="2656" y="230"/>
                </a:lnTo>
                <a:lnTo>
                  <a:pt x="2524" y="225"/>
                </a:lnTo>
                <a:lnTo>
                  <a:pt x="2266" y="212"/>
                </a:lnTo>
                <a:lnTo>
                  <a:pt x="2019" y="198"/>
                </a:lnTo>
                <a:lnTo>
                  <a:pt x="1782" y="183"/>
                </a:lnTo>
                <a:lnTo>
                  <a:pt x="1557" y="167"/>
                </a:lnTo>
                <a:lnTo>
                  <a:pt x="1343" y="150"/>
                </a:lnTo>
                <a:lnTo>
                  <a:pt x="1144" y="132"/>
                </a:lnTo>
                <a:lnTo>
                  <a:pt x="957" y="114"/>
                </a:lnTo>
                <a:lnTo>
                  <a:pt x="785" y="96"/>
                </a:lnTo>
                <a:lnTo>
                  <a:pt x="627" y="79"/>
                </a:lnTo>
                <a:lnTo>
                  <a:pt x="487" y="63"/>
                </a:lnTo>
                <a:lnTo>
                  <a:pt x="361" y="48"/>
                </a:lnTo>
                <a:lnTo>
                  <a:pt x="254" y="35"/>
                </a:lnTo>
                <a:lnTo>
                  <a:pt x="165" y="23"/>
                </a:lnTo>
                <a:lnTo>
                  <a:pt x="42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47" name="Freeform 5">
            <a:extLst>
              <a:ext uri="{FF2B5EF4-FFF2-40B4-BE49-F238E27FC236}">
                <a16:creationId xmlns:a16="http://schemas.microsoft.com/office/drawing/2014/main" id="{97E1E590-5499-404A-8892-6F8C6EFC0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10" y="1409498"/>
            <a:ext cx="5448111" cy="1568884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19" name="Content Placeholder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199" y="473338"/>
            <a:ext cx="3439617" cy="3439617"/>
          </a:xfrm>
          <a:prstGeom prst="roundRect">
            <a:avLst>
              <a:gd name="adj" fmla="val 1858"/>
            </a:avLst>
          </a:prstGeom>
          <a:effectLst/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56D6E0AE-0966-4200-8C11-FA0A08E87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75" y="4517137"/>
            <a:ext cx="10893095" cy="10706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Hammermill Great White 30% Recycled Copy Paper, Letter, 20lb, 92-Bright, 5,000ct</a:t>
            </a:r>
          </a:p>
        </p:txBody>
      </p:sp>
      <p:sp>
        <p:nvSpPr>
          <p:cNvPr id="20" name="Content Placeholder 10"/>
          <p:cNvSpPr>
            <a:spLocks noGrp="1"/>
          </p:cNvSpPr>
          <p:nvPr>
            <p:ph idx="1"/>
          </p:nvPr>
        </p:nvSpPr>
        <p:spPr>
          <a:xfrm>
            <a:off x="649975" y="5610095"/>
            <a:ext cx="10893095" cy="42446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4400" b="1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$43.79</a:t>
            </a:r>
          </a:p>
        </p:txBody>
      </p:sp>
    </p:spTree>
    <p:extLst>
      <p:ext uri="{BB962C8B-B14F-4D97-AF65-F5344CB8AC3E}">
        <p14:creationId xmlns:p14="http://schemas.microsoft.com/office/powerpoint/2010/main" val="286196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5E05F59-B0CE-4202-8535-C784A87D6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3" y="396837"/>
            <a:ext cx="6451503" cy="6058999"/>
            <a:chOff x="423333" y="396837"/>
            <a:chExt cx="6451503" cy="605899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4D285E4-DEDD-413F-9891-DDEA04E8C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3" y="402165"/>
              <a:ext cx="522933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E88CFCDA-FF23-4605-BD26-38F7DD82C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3161515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E41E4E44-A132-4F45-A046-70A6CF09F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5004670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19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252" y="1114621"/>
            <a:ext cx="4628758" cy="46287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268" y="5239536"/>
            <a:ext cx="2086252" cy="704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7145" y="1241266"/>
            <a:ext cx="453592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b="0" i="0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WowWee Chocolate CHiP Robot Toy Dog - Amazon Exclusive</a:t>
            </a:r>
          </a:p>
        </p:txBody>
      </p:sp>
      <p:sp>
        <p:nvSpPr>
          <p:cNvPr id="20" name="Content Placeholder 10"/>
          <p:cNvSpPr>
            <a:spLocks noGrp="1"/>
          </p:cNvSpPr>
          <p:nvPr>
            <p:ph idx="1"/>
          </p:nvPr>
        </p:nvSpPr>
        <p:spPr>
          <a:xfrm>
            <a:off x="7007145" y="4591665"/>
            <a:ext cx="4535926" cy="16223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6000" b="1" i="0" kern="1200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$199.99</a:t>
            </a:r>
          </a:p>
        </p:txBody>
      </p:sp>
    </p:spTree>
    <p:extLst>
      <p:ext uri="{BB962C8B-B14F-4D97-AF65-F5344CB8AC3E}">
        <p14:creationId xmlns:p14="http://schemas.microsoft.com/office/powerpoint/2010/main" val="213956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BCDA284-4169-467B-80C1-BBDF26B20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D5268F1-2FCC-42C8-B308-9F8744796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1C38273-377C-4D45-98FA-F4BAFBCA8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A4617A93-13E2-4F76-AB78-7A0210391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19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763" y="1745719"/>
            <a:ext cx="6443180" cy="33665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227" y="5471208"/>
            <a:ext cx="2086252" cy="704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 b="0" i="0" kern="1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Bose SoundLink Bluetooth Speaker III</a:t>
            </a:r>
            <a:endParaRPr lang="en-US" sz="4600" b="0" i="0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0" name="Content Placeholder 10"/>
          <p:cNvSpPr>
            <a:spLocks noGrp="1"/>
          </p:cNvSpPr>
          <p:nvPr>
            <p:ph idx="1"/>
          </p:nvPr>
        </p:nvSpPr>
        <p:spPr>
          <a:xfrm>
            <a:off x="8382055" y="4591665"/>
            <a:ext cx="3161016" cy="16223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6000" b="1" i="0" kern="1200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$299.00</a:t>
            </a:r>
          </a:p>
        </p:txBody>
      </p:sp>
    </p:spTree>
    <p:extLst>
      <p:ext uri="{BB962C8B-B14F-4D97-AF65-F5344CB8AC3E}">
        <p14:creationId xmlns:p14="http://schemas.microsoft.com/office/powerpoint/2010/main" val="235280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A5B3A6F-2D29-4B89-8C1B-7166BDF3C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E390BF8-7FD4-47AB-AAE7-7B367FE8B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FC6E830-2E28-49C4-803D-52A1D2858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91A2CBB-04A3-415A-89FF-AE32DC29D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579FB2B-09D8-49A0-89C2-2F7E9D5A54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E0336F7-0F0C-4850-BD48-60746BA8F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F467B1F-A4AC-44FB-BFA7-80FB6886CC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EC019B8-D9B5-45A9-874D-A742FA6C3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D2DAFA2B-17B6-4B84-85CA-8B8A2DA8F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A861840F-5C41-47D6-9188-97E5FFAAC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C7C447B-7FCD-4F3E-AA4F-EE0BCF33B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3" y="396837"/>
            <a:ext cx="6451503" cy="6058999"/>
            <a:chOff x="423333" y="396837"/>
            <a:chExt cx="6451503" cy="605899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F00234C-FA6A-4613-945A-BB3CE880D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3" y="402165"/>
              <a:ext cx="522933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EFBE1A40-53DC-4400-A011-AD5D696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3161515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470389BF-41B9-4051-904C-0609B2FAE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5004670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7145" y="1241266"/>
            <a:ext cx="4535926" cy="315375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20lb, 92-Bright, 5,000ctCertified Angus Beef - Cut Short Ribs (2lbs)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Content Placeholder 10"/>
          <p:cNvSpPr>
            <a:spLocks noGrp="1"/>
          </p:cNvSpPr>
          <p:nvPr>
            <p:ph idx="1"/>
          </p:nvPr>
        </p:nvSpPr>
        <p:spPr>
          <a:xfrm>
            <a:off x="7007145" y="4591665"/>
            <a:ext cx="4535926" cy="11138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6000" b="1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$25.49</a:t>
            </a:r>
          </a:p>
        </p:txBody>
      </p:sp>
      <p:pic>
        <p:nvPicPr>
          <p:cNvPr id="23" name="Content Placeholder 6">
            <a:extLst>
              <a:ext uri="{FF2B5EF4-FFF2-40B4-BE49-F238E27FC236}">
                <a16:creationId xmlns:a16="http://schemas.microsoft.com/office/drawing/2014/main" id="{86BCB48D-9690-448F-8C09-0C7C35C66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231" r="95385">
                        <a14:foregroundMark x1="90923" y1="37846" x2="97846" y2="49846"/>
                        <a14:foregroundMark x1="97846" y1="49846" x2="92462" y2="57692"/>
                        <a14:foregroundMark x1="92462" y1="57692" x2="92308" y2="61692"/>
                        <a14:foregroundMark x1="94308" y1="39846" x2="95692" y2="38154"/>
                        <a14:foregroundMark x1="9846" y1="33538" x2="6000" y2="43077"/>
                        <a14:foregroundMark x1="6000" y1="43077" x2="7538" y2="62154"/>
                        <a14:foregroundMark x1="7538" y1="62154" x2="9692" y2="67385"/>
                        <a14:foregroundMark x1="2923" y1="54000" x2="4154" y2="44923"/>
                        <a14:foregroundMark x1="4154" y1="44923" x2="3231" y2="38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242" y="1879263"/>
            <a:ext cx="4758430" cy="47584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FF0CF0-4F38-4D79-8D5D-0C5627B16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484" y="1321137"/>
            <a:ext cx="2447925" cy="55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4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BCDA284-4169-467B-80C1-BBDF26B20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D5268F1-2FCC-42C8-B308-9F8744796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1C38273-377C-4D45-98FA-F4BAFBCA8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A4617A93-13E2-4F76-AB78-7A0210391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5" y="1241267"/>
            <a:ext cx="3161016" cy="308689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Zespri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Gold Kiwifruit - 1 Box (20ea ~ 25ea)</a:t>
            </a:r>
            <a:endParaRPr lang="en-US" sz="4200" b="0" i="0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0" name="Content Placeholder 10"/>
          <p:cNvSpPr>
            <a:spLocks noGrp="1"/>
          </p:cNvSpPr>
          <p:nvPr>
            <p:ph idx="1"/>
          </p:nvPr>
        </p:nvSpPr>
        <p:spPr>
          <a:xfrm>
            <a:off x="8382055" y="4591665"/>
            <a:ext cx="3161016" cy="16223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$27.99</a:t>
            </a:r>
          </a:p>
        </p:txBody>
      </p:sp>
      <p:pic>
        <p:nvPicPr>
          <p:cNvPr id="23" name="Content Placeholder 6">
            <a:extLst>
              <a:ext uri="{FF2B5EF4-FFF2-40B4-BE49-F238E27FC236}">
                <a16:creationId xmlns:a16="http://schemas.microsoft.com/office/drawing/2014/main" id="{F7858FF3-2F73-4079-AEB6-5F55A6F58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654" y="692721"/>
            <a:ext cx="5472558" cy="54725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C120071-097A-4A72-8732-84C9398E7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542" y="863937"/>
            <a:ext cx="2447925" cy="55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1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44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63" name="Rectangle 54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64" name="Group 56">
            <a:extLst>
              <a:ext uri="{FF2B5EF4-FFF2-40B4-BE49-F238E27FC236}">
                <a16:creationId xmlns:a16="http://schemas.microsoft.com/office/drawing/2014/main" id="{1BCDA284-4169-467B-80C1-BBDF26B20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D5268F1-2FCC-42C8-B308-9F8744796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71C38273-377C-4D45-98FA-F4BAFBCA8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60" name="Freeform 5">
              <a:extLst>
                <a:ext uri="{FF2B5EF4-FFF2-40B4-BE49-F238E27FC236}">
                  <a16:creationId xmlns:a16="http://schemas.microsoft.com/office/drawing/2014/main" id="{A4617A93-13E2-4F76-AB78-7A0210391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Chongga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Chonggak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Kimchi (Pony Tail Radish Kimchi) 2.5kg</a:t>
            </a:r>
            <a:endParaRPr lang="en-US" sz="4200" b="0" i="0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0" name="Content Placeholder 10"/>
          <p:cNvSpPr>
            <a:spLocks noGrp="1"/>
          </p:cNvSpPr>
          <p:nvPr>
            <p:ph idx="1"/>
          </p:nvPr>
        </p:nvSpPr>
        <p:spPr>
          <a:xfrm>
            <a:off x="8382055" y="4591665"/>
            <a:ext cx="3161016" cy="16223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$31.09</a:t>
            </a:r>
          </a:p>
        </p:txBody>
      </p:sp>
      <p:pic>
        <p:nvPicPr>
          <p:cNvPr id="41" name="Content Placeholder 6">
            <a:extLst>
              <a:ext uri="{FF2B5EF4-FFF2-40B4-BE49-F238E27FC236}">
                <a16:creationId xmlns:a16="http://schemas.microsoft.com/office/drawing/2014/main" id="{077C4440-5444-4ADB-B848-3BC7421DD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158" y="887981"/>
            <a:ext cx="5472558" cy="547255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D62E814-D600-4CB8-80E3-B29376E37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140" y="697394"/>
            <a:ext cx="2447925" cy="55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3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4">
            <a:extLst>
              <a:ext uri="{FF2B5EF4-FFF2-40B4-BE49-F238E27FC236}">
                <a16:creationId xmlns:a16="http://schemas.microsoft.com/office/drawing/2014/main" id="{2DAB792D-64FF-4895-ABEC-984AF381B4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65" r="14764" b="1"/>
          <a:stretch/>
        </p:blipFill>
        <p:spPr>
          <a:xfrm>
            <a:off x="5535660" y="2778068"/>
            <a:ext cx="6158802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" name="Title 33">
            <a:extLst>
              <a:ext uri="{FF2B5EF4-FFF2-40B4-BE49-F238E27FC236}">
                <a16:creationId xmlns:a16="http://schemas.microsoft.com/office/drawing/2014/main" id="{8973436B-4F85-43DD-847F-E2B8B9DB4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738554"/>
            <a:ext cx="8761413" cy="1081454"/>
          </a:xfrm>
        </p:spPr>
        <p:txBody>
          <a:bodyPr>
            <a:normAutofit/>
          </a:bodyPr>
          <a:lstStyle/>
          <a:p>
            <a:pPr algn="ctr"/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四人成行 </a:t>
            </a:r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zh-CN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拼单词</a:t>
            </a:r>
            <a:endParaRPr lang="en-US" sz="4400" dirty="0"/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D72F6B6F-9F1F-44EA-B1FF-4EC5F22BE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38" y="2603500"/>
            <a:ext cx="4865769" cy="40786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altLang="zh-CN" sz="2400" b="1" dirty="0"/>
          </a:p>
          <a:p>
            <a:pPr>
              <a:buFont typeface="+mj-lt"/>
              <a:buAutoNum type="arabicPeriod"/>
            </a:pPr>
            <a:r>
              <a:rPr lang="zh-CN" altLang="en-US" sz="2400" b="1" dirty="0"/>
              <a:t>每人拥有</a:t>
            </a:r>
            <a:r>
              <a:rPr lang="zh-CN" altLang="en-US" sz="2400" b="1" dirty="0">
                <a:solidFill>
                  <a:srgbClr val="C00000"/>
                </a:solidFill>
                <a:highlight>
                  <a:srgbClr val="FFFF00"/>
                </a:highlight>
              </a:rPr>
              <a:t>一张</a:t>
            </a:r>
            <a:r>
              <a:rPr lang="zh-CN" altLang="en-US" sz="2400" b="1" dirty="0"/>
              <a:t>英文字母或颜色卡</a:t>
            </a:r>
            <a:endParaRPr lang="en-US" altLang="zh-CN" sz="2400" b="1" dirty="0"/>
          </a:p>
          <a:p>
            <a:pPr>
              <a:buFont typeface="+mj-lt"/>
              <a:buAutoNum type="arabicPeriod"/>
            </a:pPr>
            <a:r>
              <a:rPr lang="zh-CN" altLang="en-US" sz="2400" b="1" dirty="0">
                <a:solidFill>
                  <a:srgbClr val="C00000"/>
                </a:solidFill>
              </a:rPr>
              <a:t>颜色卡</a:t>
            </a:r>
            <a:r>
              <a:rPr lang="zh-CN" altLang="en-US" sz="2400" b="1" dirty="0"/>
              <a:t>：可以代替任何一个字母</a:t>
            </a:r>
            <a:endParaRPr lang="en-US" altLang="zh-CN" sz="2400" b="1" dirty="0"/>
          </a:p>
          <a:p>
            <a:pPr>
              <a:buFont typeface="+mj-lt"/>
              <a:buAutoNum type="arabicPeriod"/>
            </a:pPr>
            <a:r>
              <a:rPr lang="zh-CN" altLang="en-US" sz="2400" b="1" dirty="0">
                <a:solidFill>
                  <a:srgbClr val="C00000"/>
                </a:solidFill>
                <a:highlight>
                  <a:srgbClr val="FFFF00"/>
                </a:highlight>
              </a:rPr>
              <a:t>寻找</a:t>
            </a:r>
            <a:r>
              <a:rPr lang="en-US" altLang="zh-CN" sz="2400" b="1" dirty="0">
                <a:solidFill>
                  <a:srgbClr val="C00000"/>
                </a:solidFill>
                <a:highlight>
                  <a:srgbClr val="FFFF00"/>
                </a:highlight>
              </a:rPr>
              <a:t>4</a:t>
            </a:r>
            <a:r>
              <a:rPr lang="zh-CN" altLang="en-US" sz="2400" b="1" dirty="0">
                <a:solidFill>
                  <a:srgbClr val="C00000"/>
                </a:solidFill>
                <a:highlight>
                  <a:srgbClr val="FFFF00"/>
                </a:highlight>
              </a:rPr>
              <a:t>人</a:t>
            </a:r>
            <a:r>
              <a:rPr lang="zh-CN" altLang="en-US" sz="2400" b="1" dirty="0"/>
              <a:t>，拼单词：例如 </a:t>
            </a:r>
            <a:r>
              <a:rPr lang="en-US" altLang="zh-CN" sz="2400" b="1" dirty="0"/>
              <a:t>FOUR</a:t>
            </a:r>
            <a:r>
              <a:rPr lang="zh-CN" altLang="en-US" sz="2400" b="1" dirty="0"/>
              <a:t>，</a:t>
            </a:r>
            <a:r>
              <a:rPr lang="en-US" altLang="zh-CN" sz="2400" b="1" dirty="0"/>
              <a:t>TEAR</a:t>
            </a:r>
            <a:r>
              <a:rPr lang="zh-CN" altLang="en-US" sz="2400" b="1" dirty="0"/>
              <a:t>，</a:t>
            </a:r>
            <a:r>
              <a:rPr lang="en-US" altLang="zh-CN" sz="2400" b="1" dirty="0"/>
              <a:t>ABLE</a:t>
            </a:r>
          </a:p>
          <a:p>
            <a:pPr>
              <a:buFont typeface="+mj-lt"/>
              <a:buAutoNum type="arabicPeriod"/>
            </a:pPr>
            <a:r>
              <a:rPr lang="zh-CN" altLang="en-US" sz="2400" b="1" dirty="0"/>
              <a:t>互相介绍，</a:t>
            </a:r>
            <a:r>
              <a:rPr lang="en-US" altLang="zh-CN" sz="2400" b="1" dirty="0">
                <a:solidFill>
                  <a:srgbClr val="C00000"/>
                </a:solidFill>
                <a:highlight>
                  <a:srgbClr val="FFFF00"/>
                </a:highlight>
              </a:rPr>
              <a:t>3</a:t>
            </a:r>
            <a:r>
              <a:rPr lang="zh-CN" altLang="en-US" sz="2400" b="1" dirty="0">
                <a:solidFill>
                  <a:srgbClr val="C00000"/>
                </a:solidFill>
                <a:highlight>
                  <a:srgbClr val="FFFF00"/>
                </a:highlight>
              </a:rPr>
              <a:t>问题</a:t>
            </a:r>
            <a:r>
              <a:rPr lang="zh-CN" altLang="en-US" sz="2400" b="1" dirty="0"/>
              <a:t>：</a:t>
            </a:r>
            <a:r>
              <a:rPr lang="zh-CN" altLang="en-US" sz="2400" b="1" u="sng" dirty="0"/>
              <a:t>名字</a:t>
            </a:r>
            <a:r>
              <a:rPr lang="zh-CN" altLang="en-US" sz="2400" b="1" dirty="0"/>
              <a:t>，</a:t>
            </a:r>
            <a:r>
              <a:rPr lang="zh-CN" altLang="en-US" sz="2400" b="1" u="sng" dirty="0"/>
              <a:t>来自</a:t>
            </a:r>
            <a:r>
              <a:rPr lang="zh-CN" altLang="en-US" sz="2400" b="1" dirty="0"/>
              <a:t>，</a:t>
            </a:r>
            <a:r>
              <a:rPr lang="zh-CN" altLang="en-US" sz="2400" b="1" u="sng" dirty="0"/>
              <a:t>专业</a:t>
            </a:r>
            <a:endParaRPr lang="en-US" altLang="zh-CN" sz="2400" b="1" u="sng" dirty="0"/>
          </a:p>
          <a:p>
            <a:pPr>
              <a:buFont typeface="+mj-lt"/>
              <a:buAutoNum type="arabicPeriod"/>
            </a:pPr>
            <a:r>
              <a:rPr lang="zh-CN" altLang="en-US" sz="2400" b="1" dirty="0">
                <a:solidFill>
                  <a:srgbClr val="C00000"/>
                </a:solidFill>
                <a:highlight>
                  <a:srgbClr val="FFFF00"/>
                </a:highlight>
              </a:rPr>
              <a:t>交换</a:t>
            </a:r>
            <a:r>
              <a:rPr lang="zh-CN" altLang="en-US" sz="2400" b="1" dirty="0"/>
              <a:t>名卡，继续拼单词 </a:t>
            </a:r>
            <a:endParaRPr lang="en-US" altLang="zh-CN" sz="2400" b="1" dirty="0"/>
          </a:p>
          <a:p>
            <a:pPr marL="0" indent="0">
              <a:buNone/>
            </a:pPr>
            <a:endParaRPr lang="en-US" altLang="zh-CN" sz="1600" dirty="0"/>
          </a:p>
          <a:p>
            <a:pPr>
              <a:buFont typeface="+mj-lt"/>
              <a:buAutoNum type="arabicPeriod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2481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24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43" name="Rectangle 34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44" name="Group 36">
            <a:extLst>
              <a:ext uri="{FF2B5EF4-FFF2-40B4-BE49-F238E27FC236}">
                <a16:creationId xmlns:a16="http://schemas.microsoft.com/office/drawing/2014/main" id="{1BCDA284-4169-467B-80C1-BBDF26B20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D5268F1-2FCC-42C8-B308-9F8744796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71C38273-377C-4D45-98FA-F4BAFBCA8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A4617A93-13E2-4F76-AB78-7A0210391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19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440" y="459087"/>
            <a:ext cx="5284292" cy="52842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859" y="5399097"/>
            <a:ext cx="2018343" cy="9322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b="0" i="0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SAMSONITE STRYDE CARRY-ON GLIDER</a:t>
            </a:r>
          </a:p>
        </p:txBody>
      </p:sp>
      <p:sp>
        <p:nvSpPr>
          <p:cNvPr id="20" name="Content Placeholder 10"/>
          <p:cNvSpPr>
            <a:spLocks noGrp="1"/>
          </p:cNvSpPr>
          <p:nvPr>
            <p:ph idx="1"/>
          </p:nvPr>
        </p:nvSpPr>
        <p:spPr>
          <a:xfrm>
            <a:off x="8382055" y="4591665"/>
            <a:ext cx="3161016" cy="16223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800" b="1" i="0" kern="1200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$459.98</a:t>
            </a:r>
          </a:p>
        </p:txBody>
      </p:sp>
    </p:spTree>
    <p:extLst>
      <p:ext uri="{BB962C8B-B14F-4D97-AF65-F5344CB8AC3E}">
        <p14:creationId xmlns:p14="http://schemas.microsoft.com/office/powerpoint/2010/main" val="87713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BCDA284-4169-467B-80C1-BBDF26B20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D5268F1-2FCC-42C8-B308-9F8744796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71C38273-377C-4D45-98FA-F4BAFBCA8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60" name="Freeform 5">
              <a:extLst>
                <a:ext uri="{FF2B5EF4-FFF2-40B4-BE49-F238E27FC236}">
                  <a16:creationId xmlns:a16="http://schemas.microsoft.com/office/drawing/2014/main" id="{A4617A93-13E2-4F76-AB78-7A0210391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Short hill </a:t>
            </a:r>
            <a:r>
              <a:rPr lang="en-US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nj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endParaRPr lang="en-US" sz="4200" b="0" i="0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0" name="Content Placeholder 10"/>
          <p:cNvSpPr>
            <a:spLocks noGrp="1"/>
          </p:cNvSpPr>
          <p:nvPr>
            <p:ph idx="1"/>
          </p:nvPr>
        </p:nvSpPr>
        <p:spPr>
          <a:xfrm>
            <a:off x="8382055" y="4591665"/>
            <a:ext cx="3161016" cy="16223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400" b="1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$1,895,000</a:t>
            </a:r>
          </a:p>
        </p:txBody>
      </p:sp>
      <p:pic>
        <p:nvPicPr>
          <p:cNvPr id="41" name="Content Placeholder 6">
            <a:extLst>
              <a:ext uri="{FF2B5EF4-FFF2-40B4-BE49-F238E27FC236}">
                <a16:creationId xmlns:a16="http://schemas.microsoft.com/office/drawing/2014/main" id="{1BBBCFFC-A912-4B2E-95A0-D6696CB0E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76" y="1100256"/>
            <a:ext cx="6213089" cy="465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9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E239521-4E27-466E-9087-5C3D9CD1C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0939603-6562-4246-A9A6-CE0657B91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088B391-2267-4070-940E-1DFC16029F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843D276-7F19-4B7B-A3C9-E92CF9825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8BF858F-F5FD-4A7D-A74C-4DB4D07E1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F6D2125-7D86-4D93-A5CB-0BCFE524B8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2A20C10-8367-4EE7-84F1-DA8FC32011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D2F7B40-09B0-4DD4-B504-7BE155EED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0FFDC92C-6387-4BF1-9976-A0B078CE8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2D368DE5-EE93-47F4-A759-0D6F94E1F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6AD4D91-560B-4DF8-B52B-A6BF83A6E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F12BC828-FAAE-455F-91DC-7ADCAC9DA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95346E5D-7BEB-4782-9B9B-4A3FA6820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607" y="872387"/>
            <a:ext cx="6391533" cy="511322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FD3DF8A-480D-4BB4-B603-B70596CFD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85D398-A840-43CC-83F5-617010DB7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88" y="973668"/>
            <a:ext cx="3525093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b="1" dirty="0">
                <a:solidFill>
                  <a:srgbClr val="FFFF00"/>
                </a:solidFill>
              </a:rPr>
              <a:t>ME</a:t>
            </a:r>
            <a:r>
              <a:rPr lang="en-US" sz="3300" b="1" dirty="0"/>
              <a:t> how much?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B3634E6-F6E2-420D-975C-477CC7C58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588" y="2120900"/>
            <a:ext cx="3813698" cy="3898900"/>
          </a:xfrm>
        </p:spPr>
        <p:txBody>
          <a:bodyPr>
            <a:normAutofit lnSpcReduction="10000"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我值多少钱？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zh-CN" altLang="en-US" sz="2400" b="1" dirty="0">
                <a:solidFill>
                  <a:schemeClr val="bg1"/>
                </a:solidFill>
              </a:rPr>
              <a:t>工资？年收入？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zh-CN" altLang="en-US" sz="2400" b="1" dirty="0">
                <a:solidFill>
                  <a:schemeClr val="bg1"/>
                </a:solidFill>
              </a:rPr>
              <a:t>毕业的学校？学习的成绩？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zh-CN" altLang="en-US" sz="2400" b="1" dirty="0">
                <a:solidFill>
                  <a:schemeClr val="bg1"/>
                </a:solidFill>
              </a:rPr>
              <a:t>外在“装饰”？名牌衣物？最新手机？德国车？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zh-CN" altLang="en-US" sz="2400" b="1" dirty="0">
                <a:solidFill>
                  <a:schemeClr val="bg1"/>
                </a:solidFill>
              </a:rPr>
              <a:t>所住的房子？高开销的娱乐生活？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zh-CN" altLang="en-US" sz="2400" b="1" dirty="0">
                <a:solidFill>
                  <a:schemeClr val="bg1"/>
                </a:solidFill>
              </a:rPr>
              <a:t>他人眼中对你的评价？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79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ADB5CB-824C-480B-B14A-01B1FD90B4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89528" y="934065"/>
            <a:ext cx="7403111" cy="25170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3D3A28-AEE1-44E9-A939-870B584E7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76" y="3892746"/>
            <a:ext cx="10893094" cy="145241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zh-C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在家靠父母，在外靠“          ”</a:t>
            </a:r>
            <a:b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b="0" i="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4129046-02DF-4903-A99F-AC700588D18E}"/>
              </a:ext>
            </a:extLst>
          </p:cNvPr>
          <p:cNvSpPr txBox="1">
            <a:spLocks/>
          </p:cNvSpPr>
          <p:nvPr/>
        </p:nvSpPr>
        <p:spPr bwMode="gray">
          <a:xfrm>
            <a:off x="6075172" y="3173463"/>
            <a:ext cx="5760662" cy="21843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C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朋友</a:t>
            </a:r>
            <a:b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0D9F76C-FB35-4B62-BD57-5E402EAFAADE}"/>
              </a:ext>
            </a:extLst>
          </p:cNvPr>
          <p:cNvSpPr txBox="1">
            <a:spLocks/>
          </p:cNvSpPr>
          <p:nvPr/>
        </p:nvSpPr>
        <p:spPr bwMode="gray">
          <a:xfrm>
            <a:off x="628625" y="4937423"/>
            <a:ext cx="10893094" cy="7935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CN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MILE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zh-CN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</a:t>
            </a:r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zh-CN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HAKE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22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colorful, clothing, colored, colors&#10;&#10;Description generated with high confidence">
            <a:extLst>
              <a:ext uri="{FF2B5EF4-FFF2-40B4-BE49-F238E27FC236}">
                <a16:creationId xmlns:a16="http://schemas.microsoft.com/office/drawing/2014/main" id="{9A51F706-9410-4335-A952-64AA9031EBB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t="8418" r="-1" b="8794"/>
          <a:stretch/>
        </p:blipFill>
        <p:spPr>
          <a:xfrm>
            <a:off x="1154953" y="462116"/>
            <a:ext cx="8825659" cy="4109891"/>
          </a:xfrm>
          <a:prstGeom prst="rect">
            <a:avLst/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3608371-7EBF-451C-8FC9-260ADA5A4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4834466"/>
            <a:ext cx="8825658" cy="997374"/>
          </a:xfrm>
        </p:spPr>
        <p:txBody>
          <a:bodyPr>
            <a:normAutofit fontScale="90000"/>
          </a:bodyPr>
          <a:lstStyle/>
          <a:p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翻牌大作战！！</a:t>
            </a: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8524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7E8AB56-819A-49B9-B5F6-C1096F693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557D528-A227-4B3B-9023-2F3D0781F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8901DC2-8B37-4756-A389-A0681334D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E78D4E0-3EA7-43AA-AE34-F34662B0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C70AAAD-4EB0-43E3-8E4D-75F92B4606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49D2068-B206-421D-91CC-778F558C6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00A61BF-A68C-44B8-90D9-A4FB9BAED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155D1C5-E5FE-48DE-8EA7-7BA3A72EB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514D1785-2D2F-4A7B-B13B-570D681DC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5E20AD47-8779-41F6-A0A5-0A36409AA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77AAA6D-9071-4CA2-BEC8-F5C2E8132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23A94EDD-AB7C-4C78-A68E-AFE4CF15B4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E9698CC3-C784-490A-B3CA-D17A005B9C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24" r="13803" b="2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EDC29B9-9A1E-484D-9BE4-A6BC330C6D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0F34E0-913B-4206-92CA-BA1B8B052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388" y="973668"/>
            <a:ext cx="3220293" cy="1020232"/>
          </a:xfrm>
        </p:spPr>
        <p:txBody>
          <a:bodyPr>
            <a:normAutofit fontScale="90000"/>
          </a:bodyPr>
          <a:lstStyle/>
          <a:p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翻牌大作战！！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D572ECF-B443-4DAA-A27F-9250726E3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860" y="2120900"/>
            <a:ext cx="4165412" cy="3898900"/>
          </a:xfrm>
        </p:spPr>
        <p:txBody>
          <a:bodyPr>
            <a:normAutofit fontScale="92500"/>
          </a:bodyPr>
          <a:lstStyle/>
          <a:p>
            <a:pPr>
              <a:buFont typeface="+mj-lt"/>
              <a:buAutoNum type="arabicPeriod"/>
            </a:pPr>
            <a:r>
              <a:rPr lang="zh-CN" altLang="en-US" sz="3200" b="1" dirty="0">
                <a:solidFill>
                  <a:srgbClr val="FFFF00"/>
                </a:solidFill>
              </a:rPr>
              <a:t>报数：</a:t>
            </a:r>
            <a:r>
              <a:rPr lang="en-US" altLang="zh-CN" sz="3200" b="1" dirty="0">
                <a:solidFill>
                  <a:schemeClr val="bg1"/>
                </a:solidFill>
              </a:rPr>
              <a:t>1,2,1,2,1,2,1,2</a:t>
            </a:r>
          </a:p>
          <a:p>
            <a:pPr>
              <a:buFont typeface="+mj-lt"/>
              <a:buAutoNum type="arabicPeriod"/>
            </a:pPr>
            <a:r>
              <a:rPr lang="zh-CN" altLang="en-US" sz="3200" b="1" dirty="0">
                <a:solidFill>
                  <a:srgbClr val="FFFF00"/>
                </a:solidFill>
              </a:rPr>
              <a:t>两组</a:t>
            </a:r>
            <a:r>
              <a:rPr lang="zh-CN" altLang="en-US" sz="3200" b="1" dirty="0">
                <a:solidFill>
                  <a:schemeClr val="bg1"/>
                </a:solidFill>
              </a:rPr>
              <a:t>：一组和二组</a:t>
            </a:r>
            <a:endParaRPr lang="en-US" altLang="zh-CN" sz="3200" b="1" dirty="0">
              <a:solidFill>
                <a:schemeClr val="bg1"/>
              </a:solidFill>
            </a:endParaRPr>
          </a:p>
          <a:p>
            <a:pPr>
              <a:buFont typeface="+mj-lt"/>
              <a:buAutoNum type="arabicPeriod"/>
            </a:pPr>
            <a:r>
              <a:rPr lang="zh-CN" altLang="en-US" sz="3200" b="1" dirty="0">
                <a:solidFill>
                  <a:srgbClr val="FFFF00"/>
                </a:solidFill>
              </a:rPr>
              <a:t>平均</a:t>
            </a:r>
            <a:r>
              <a:rPr lang="zh-CN" altLang="en-US" sz="3200" b="1" dirty="0">
                <a:solidFill>
                  <a:schemeClr val="bg1"/>
                </a:solidFill>
              </a:rPr>
              <a:t>：一半的扑克牌正面朝上</a:t>
            </a:r>
            <a:r>
              <a:rPr lang="en-US" altLang="zh-CN" sz="3200" b="1" dirty="0">
                <a:solidFill>
                  <a:schemeClr val="bg1"/>
                </a:solidFill>
              </a:rPr>
              <a:t>/</a:t>
            </a:r>
            <a:r>
              <a:rPr lang="zh-CN" altLang="en-US" sz="3200" b="1" dirty="0">
                <a:solidFill>
                  <a:schemeClr val="bg1"/>
                </a:solidFill>
              </a:rPr>
              <a:t>下</a:t>
            </a:r>
            <a:endParaRPr lang="en-US" altLang="zh-CN" sz="3200" b="1" dirty="0">
              <a:solidFill>
                <a:schemeClr val="bg1"/>
              </a:solidFill>
            </a:endParaRPr>
          </a:p>
          <a:p>
            <a:pPr>
              <a:buFont typeface="+mj-lt"/>
              <a:buAutoNum type="arabicPeriod"/>
            </a:pPr>
            <a:r>
              <a:rPr lang="zh-CN" altLang="en-US" sz="3200" b="1" dirty="0">
                <a:solidFill>
                  <a:srgbClr val="FFFF00"/>
                </a:solidFill>
              </a:rPr>
              <a:t>正面</a:t>
            </a:r>
            <a:r>
              <a:rPr lang="zh-CN" altLang="en-US" sz="3200" b="1" dirty="0">
                <a:solidFill>
                  <a:schemeClr val="bg1"/>
                </a:solidFill>
              </a:rPr>
              <a:t>：一组朝上，二组朝下</a:t>
            </a:r>
            <a:endParaRPr lang="en-US" altLang="zh-CN" sz="3200" b="1" dirty="0">
              <a:solidFill>
                <a:schemeClr val="bg1"/>
              </a:solidFill>
            </a:endParaRPr>
          </a:p>
          <a:p>
            <a:pPr>
              <a:buFont typeface="+mj-lt"/>
              <a:buAutoNum type="arabicPeriod"/>
            </a:pPr>
            <a:r>
              <a:rPr lang="zh-CN" altLang="en-US" sz="3200" b="1" dirty="0">
                <a:solidFill>
                  <a:srgbClr val="FFFF00"/>
                </a:solidFill>
              </a:rPr>
              <a:t>时间</a:t>
            </a:r>
            <a:r>
              <a:rPr lang="zh-CN" altLang="en-US" sz="3200" b="1" dirty="0">
                <a:solidFill>
                  <a:schemeClr val="bg1"/>
                </a:solidFill>
              </a:rPr>
              <a:t>：</a:t>
            </a:r>
            <a:r>
              <a:rPr lang="en-US" altLang="zh-CN" sz="3200" b="1" dirty="0">
                <a:solidFill>
                  <a:schemeClr val="bg1"/>
                </a:solidFill>
              </a:rPr>
              <a:t>30</a:t>
            </a:r>
            <a:r>
              <a:rPr lang="zh-CN" altLang="en-US" sz="3200" b="1" dirty="0">
                <a:solidFill>
                  <a:schemeClr val="bg1"/>
                </a:solidFill>
              </a:rPr>
              <a:t>秒</a:t>
            </a:r>
            <a:endParaRPr lang="en-US" altLang="zh-CN" sz="3200" b="1" dirty="0">
              <a:solidFill>
                <a:schemeClr val="bg1"/>
              </a:solidFill>
            </a:endParaRPr>
          </a:p>
          <a:p>
            <a:pPr>
              <a:buFont typeface="+mj-lt"/>
              <a:buAutoNum type="arabicPeriod"/>
            </a:pPr>
            <a:endParaRPr lang="en-US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2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A close up of a logo&#10;&#10;Description generated with high confidence">
            <a:extLst>
              <a:ext uri="{FF2B5EF4-FFF2-40B4-BE49-F238E27FC236}">
                <a16:creationId xmlns:a16="http://schemas.microsoft.com/office/drawing/2014/main" id="{D1FE89CD-3640-446D-8BC8-800C60ADD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34846" y="731520"/>
            <a:ext cx="9226797" cy="350618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EF3E4B-880D-4D18-8BBC-AA9E959D5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517136"/>
            <a:ext cx="10893095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z="6000" b="1" i="0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先生，你是在。。。</a:t>
            </a:r>
            <a:endParaRPr lang="en-US" sz="6000" b="1" i="0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7551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99CCF69A-1BF1-436E-8CCD-DF8F39DAB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2919" r="-1" b="3294"/>
          <a:stretch/>
        </p:blipFill>
        <p:spPr>
          <a:xfrm>
            <a:off x="474132" y="452284"/>
            <a:ext cx="11243735" cy="59315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F7DB25-E3F5-459E-996B-692A9B94E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D704B3-4912-44B8-92A4-A4E91D27B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143000" y="1295400"/>
            <a:ext cx="9982200" cy="4267200"/>
          </a:xfrm>
          <a:prstGeom prst="rect">
            <a:avLst/>
          </a:prstGeom>
          <a:solidFill>
            <a:srgbClr val="000001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7DF870B-E205-4932-9783-CDDB8F266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920" y="1452880"/>
            <a:ext cx="9489440" cy="3965788"/>
          </a:xfrm>
        </p:spPr>
        <p:txBody>
          <a:bodyPr anchor="t">
            <a:norm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请</a:t>
            </a:r>
            <a:r>
              <a:rPr lang="zh-CN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用几句话</a:t>
            </a:r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来分享你的</a:t>
            </a:r>
            <a:r>
              <a:rPr lang="zh-CN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梦想</a:t>
            </a:r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？</a:t>
            </a:r>
            <a:endParaRPr lang="en-US" altLang="zh-CN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请</a:t>
            </a:r>
            <a:r>
              <a:rPr lang="zh-CN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分享一件</a:t>
            </a:r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你</a:t>
            </a:r>
            <a:r>
              <a:rPr lang="zh-CN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一生一定</a:t>
            </a:r>
            <a:r>
              <a:rPr lang="zh-CN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要完成的事？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4663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668F1A4-6DBB-4F0B-A679-6EE548363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B8DBF1C0-B8F1-4AAC-8704-256BA0E9D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9" name="Picture 8" descr="A picture containing colorful, clothing, colored, colors&#10;&#10;Description generated with high confidence">
            <a:extLst>
              <a:ext uri="{FF2B5EF4-FFF2-40B4-BE49-F238E27FC236}">
                <a16:creationId xmlns:a16="http://schemas.microsoft.com/office/drawing/2014/main" id="{0123E899-D7D8-430D-82E1-774FBF5C2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/>
          </a:blip>
          <a:srcRect t="3092" r="-1" b="3467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70F7E59-C971-4F55-8E3A-1E583B65F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2A7E3A6-D260-4158-A083-6C0095E68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680" y="2099732"/>
            <a:ext cx="10708640" cy="348826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CN" alt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你</a:t>
            </a:r>
            <a:r>
              <a:rPr lang="zh-CN" alt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所服事的</a:t>
            </a:r>
            <a:r>
              <a:rPr lang="zh-CN" alt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校园事工中</a:t>
            </a:r>
            <a:r>
              <a:rPr lang="zh-CN" alt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，在</a:t>
            </a:r>
            <a:r>
              <a:rPr lang="zh-CN" alt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什么样的情况</a:t>
            </a:r>
            <a:r>
              <a:rPr lang="zh-CN" altLang="en-US" sz="8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跟刚才一样</a:t>
            </a:r>
            <a:r>
              <a:rPr lang="zh-CN" alt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很类似</a:t>
            </a:r>
            <a:r>
              <a:rPr lang="zh-CN" altLang="en-US" sz="8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呢？</a:t>
            </a:r>
            <a:endParaRPr lang="en-US" sz="8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07322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375</TotalTime>
  <Words>1402</Words>
  <Application>Microsoft Office PowerPoint</Application>
  <PresentationFormat>Widescreen</PresentationFormat>
  <Paragraphs>121</Paragraphs>
  <Slides>32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等线</vt:lpstr>
      <vt:lpstr>宋体</vt:lpstr>
      <vt:lpstr>Arial</vt:lpstr>
      <vt:lpstr>Calibri</vt:lpstr>
      <vt:lpstr>Century Gothic</vt:lpstr>
      <vt:lpstr>Times New Roman</vt:lpstr>
      <vt:lpstr>Wingdings 3</vt:lpstr>
      <vt:lpstr>Ion Boardroom</vt:lpstr>
      <vt:lpstr> </vt:lpstr>
      <vt:lpstr>四人成行</vt:lpstr>
      <vt:lpstr>四人成行 – 拼单词</vt:lpstr>
      <vt:lpstr>在家靠父母，在外靠“          ” </vt:lpstr>
      <vt:lpstr>翻牌大作战！！!</vt:lpstr>
      <vt:lpstr>翻牌大作战！！</vt:lpstr>
      <vt:lpstr>先生，你是在。。。</vt:lpstr>
      <vt:lpstr>PowerPoint Presentation</vt:lpstr>
      <vt:lpstr>你所服事的校园事工中，在什么样的情况跟刚才一样很类似呢？</vt:lpstr>
      <vt:lpstr>PowerPoint Presentation</vt:lpstr>
      <vt:lpstr>PowerPoint Presentation</vt:lpstr>
      <vt:lpstr>PowerPoint Presentation</vt:lpstr>
      <vt:lpstr>影片</vt:lpstr>
      <vt:lpstr>亲情</vt:lpstr>
      <vt:lpstr>上帝爱你</vt:lpstr>
      <vt:lpstr>LIFEGAME &amp; CHURCHGAME</vt:lpstr>
      <vt:lpstr>估一估</vt:lpstr>
      <vt:lpstr>KitchenAid® Professional 600™ Series 6-Quart Bowl Lift Stand Mixer</vt:lpstr>
      <vt:lpstr>Tervis® Neptune and Mermaid 16 oz. Wrap Tumblers (Set of 2)</vt:lpstr>
      <vt:lpstr>Recover 3D Zero Gravity Massage Chair</vt:lpstr>
      <vt:lpstr>Heated Aqua-Jet Foot Spa</vt:lpstr>
      <vt:lpstr>Beats by Dr. Dre Studio Over-Ear Headphones</vt:lpstr>
      <vt:lpstr>PlayStation 4 Slim 500GB Uncharted 4 Bundle</vt:lpstr>
      <vt:lpstr>Hammermill Great White 30% Recycled Copy Paper, Letter, 20lb, 92-Bright, 5,000ct</vt:lpstr>
      <vt:lpstr>WowWee Chocolate CHiP Robot Toy Dog - Amazon Exclusive</vt:lpstr>
      <vt:lpstr>Bose SoundLink Bluetooth Speaker III</vt:lpstr>
      <vt:lpstr>20lb, 92-Bright, 5,000ctCertified Angus Beef - Cut Short Ribs (2lbs)</vt:lpstr>
      <vt:lpstr>Zespri Gold Kiwifruit - 1 Box (20ea ~ 25ea)</vt:lpstr>
      <vt:lpstr>Chongga Chonggak Kimchi (Pony Tail Radish Kimchi) 2.5kg</vt:lpstr>
      <vt:lpstr>SAMSONITE STRYDE CARRY-ON GLIDER</vt:lpstr>
      <vt:lpstr>Short hill nj   Home</vt:lpstr>
      <vt:lpstr>ME how much?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Benedict Wong</dc:creator>
  <cp:lastModifiedBy>Benedict Wong</cp:lastModifiedBy>
  <cp:revision>35</cp:revision>
  <dcterms:created xsi:type="dcterms:W3CDTF">2018-05-29T22:48:01Z</dcterms:created>
  <dcterms:modified xsi:type="dcterms:W3CDTF">2018-06-14T18:30:19Z</dcterms:modified>
</cp:coreProperties>
</file>