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6.jpg" ContentType="image/png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0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75" r:id="rId6"/>
    <p:sldId id="273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35" autoAdjust="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1F688-DCF7-4A5D-B1AA-EB19FDBF974D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4FEDB-0051-43A1-86C5-F60AEF619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1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学会选择</a:t>
            </a:r>
            <a:endParaRPr lang="en-US" altLang="zh-CN" dirty="0"/>
          </a:p>
          <a:p>
            <a:r>
              <a:rPr lang="zh-CN" altLang="en-US" dirty="0"/>
              <a:t>曾经宝贝的东西</a:t>
            </a:r>
            <a:endParaRPr lang="en-US" altLang="zh-CN" dirty="0"/>
          </a:p>
          <a:p>
            <a:r>
              <a:rPr lang="zh-CN" altLang="en-US" dirty="0"/>
              <a:t>想要，需要，重要</a:t>
            </a:r>
            <a:endParaRPr lang="en-US" altLang="zh-CN" dirty="0"/>
          </a:p>
          <a:p>
            <a:r>
              <a:rPr lang="zh-CN" altLang="en-US" dirty="0"/>
              <a:t>重新的感觉，认识新的环境，新的生活文化，新的朋友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4FEDB-0051-43A1-86C5-F60AEF619F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3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个人赛</a:t>
            </a:r>
            <a:r>
              <a:rPr lang="en-US" altLang="zh-CN" dirty="0"/>
              <a:t>-Running Man – </a:t>
            </a:r>
            <a:r>
              <a:rPr lang="zh-CN" altLang="en-US" dirty="0"/>
              <a:t>撕名牌？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4FEDB-0051-43A1-86C5-F60AEF619F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24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自介：从哪来来？什么专业领域，所有外在的承托，内在的你是谁？</a:t>
            </a:r>
            <a:endParaRPr lang="en-US" altLang="zh-CN" dirty="0"/>
          </a:p>
          <a:p>
            <a:r>
              <a:rPr lang="zh-CN" altLang="en-US" dirty="0"/>
              <a:t>刚才的活动中，专业</a:t>
            </a:r>
            <a:r>
              <a:rPr lang="en-US" altLang="zh-CN" dirty="0"/>
              <a:t>+</a:t>
            </a:r>
            <a:r>
              <a:rPr lang="zh-CN" altLang="en-US" dirty="0"/>
              <a:t>外在：艺人，企业家，明星，圣经人物，单看职业就能认识到一个人的职位了吗？</a:t>
            </a:r>
            <a:endParaRPr lang="en-US" altLang="zh-CN" dirty="0"/>
          </a:p>
          <a:p>
            <a:r>
              <a:rPr lang="zh-CN" altLang="en-US" dirty="0"/>
              <a:t>我是一个怎么样的人？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4FEDB-0051-43A1-86C5-F60AEF619F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19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你来美国的可能，寻找更美更好的人生；认识自己的潜力，突破自己</a:t>
            </a:r>
            <a:endParaRPr lang="en-US" altLang="zh-CN" dirty="0"/>
          </a:p>
          <a:p>
            <a:r>
              <a:rPr lang="zh-CN" altLang="en-US" dirty="0"/>
              <a:t>我不知道你现在在建造什么？你来美国是否立下什么誓言？承诺？</a:t>
            </a:r>
            <a:endParaRPr lang="en-US" altLang="zh-CN" dirty="0"/>
          </a:p>
          <a:p>
            <a:r>
              <a:rPr lang="zh-CN" altLang="en-US" dirty="0"/>
              <a:t>家，更好的将来，另一半幸福的家，或准备自己预备他的到来，或是。。。你努力最终要得到什么？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4FEDB-0051-43A1-86C5-F60AEF619F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5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组长带领讨论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4FEDB-0051-43A1-86C5-F60AEF619F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41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足迹，不同人走进你的生命里面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4FEDB-0051-43A1-86C5-F60AEF619F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7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微短片：</a:t>
            </a:r>
            <a:r>
              <a:rPr lang="en-US" altLang="zh-CN" dirty="0"/>
              <a:t>《</a:t>
            </a:r>
            <a:r>
              <a:rPr lang="zh-CN" altLang="en-US" dirty="0"/>
              <a:t>足迹</a:t>
            </a:r>
            <a:r>
              <a:rPr lang="en-US" altLang="zh-CN" dirty="0"/>
              <a:t>》</a:t>
            </a:r>
            <a:r>
              <a:rPr lang="zh-CN" altLang="en-US" dirty="0"/>
              <a:t>，儿子走进爸爸的成长，父子可爱的对话，让你有新的体验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4FEDB-0051-43A1-86C5-F60AEF619F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73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你</a:t>
            </a:r>
            <a:r>
              <a:rPr lang="en-US" altLang="zh-CN" dirty="0"/>
              <a:t>·</a:t>
            </a:r>
            <a:r>
              <a:rPr lang="zh-CN" altLang="en-US" dirty="0"/>
              <a:t>是否也是拥有一样的</a:t>
            </a:r>
            <a:r>
              <a:rPr lang="en-US" altLang="zh-CN" dirty="0"/>
              <a:t>American Dream</a:t>
            </a:r>
            <a:r>
              <a:rPr lang="zh-CN" altLang="en-US" dirty="0"/>
              <a:t>，想在未来建立一个温馨的家，你和你最爱的他</a:t>
            </a:r>
            <a:r>
              <a:rPr lang="en-US" altLang="zh-CN" dirty="0"/>
              <a:t>/</a:t>
            </a:r>
            <a:r>
              <a:rPr lang="zh-CN" altLang="en-US" dirty="0"/>
              <a:t>她在一起，生个小宝宝，抚养他</a:t>
            </a:r>
            <a:r>
              <a:rPr lang="en-US" altLang="zh-CN" dirty="0"/>
              <a:t>/</a:t>
            </a:r>
            <a:r>
              <a:rPr lang="zh-CN" altLang="en-US" dirty="0"/>
              <a:t>她长大，工作几十年，退修生活</a:t>
            </a:r>
            <a:endParaRPr lang="en-US" altLang="zh-CN" dirty="0"/>
          </a:p>
          <a:p>
            <a:r>
              <a:rPr lang="zh-CN" altLang="en-US" dirty="0"/>
              <a:t>所以你现在在这努力的奋斗中吗？和喜欢最后的一幕，他的儿子拿去手帕安慰父亲那时候对家的思念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4FEDB-0051-43A1-86C5-F60AEF619F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9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8872104-EA4B-463A-BC48-AC57E77ED0A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485FDFF-4500-41CC-9043-91598D660F4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53794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2104-EA4B-463A-BC48-AC57E77ED0A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DFF-4500-41CC-9043-91598D660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1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2104-EA4B-463A-BC48-AC57E77ED0A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DFF-4500-41CC-9043-91598D660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44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2104-EA4B-463A-BC48-AC57E77ED0A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DFF-4500-41CC-9043-91598D660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56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8872104-EA4B-463A-BC48-AC57E77ED0A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485FDFF-4500-41CC-9043-91598D660F4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432959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2104-EA4B-463A-BC48-AC57E77ED0A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DFF-4500-41CC-9043-91598D660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2863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2104-EA4B-463A-BC48-AC57E77ED0A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DFF-4500-41CC-9043-91598D660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844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2104-EA4B-463A-BC48-AC57E77ED0A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DFF-4500-41CC-9043-91598D660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44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2104-EA4B-463A-BC48-AC57E77ED0A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DFF-4500-41CC-9043-91598D660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97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18872104-EA4B-463A-BC48-AC57E77ED0A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1485FDFF-4500-41CC-9043-91598D660F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79204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18872104-EA4B-463A-BC48-AC57E77ED0A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1485FDFF-4500-41CC-9043-91598D660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49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8872104-EA4B-463A-BC48-AC57E77ED0AC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485FDFF-4500-41CC-9043-91598D660F4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5906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 title="scalloped circl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83588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1" name="Rectangle 15" title="left edge borde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623882" y="-1"/>
            <a:ext cx="66184" cy="6858001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young boy with a mountain in the background&#10;&#10;Description generated with high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0" r="12255" b="1"/>
          <a:stretch/>
        </p:blipFill>
        <p:spPr>
          <a:xfrm>
            <a:off x="8690066" y="3429000"/>
            <a:ext cx="3501934" cy="3429000"/>
          </a:xfrm>
          <a:prstGeom prst="rect">
            <a:avLst/>
          </a:prstGeom>
        </p:spPr>
      </p:pic>
      <p:pic>
        <p:nvPicPr>
          <p:cNvPr id="5" name="Picture 4" descr="A person standing on a rock&#10;&#10;Description generated with high confidenc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r="12125" b="4"/>
          <a:stretch/>
        </p:blipFill>
        <p:spPr>
          <a:xfrm>
            <a:off x="8690066" y="10"/>
            <a:ext cx="3501934" cy="3428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403" y="1098388"/>
            <a:ext cx="7818540" cy="4394988"/>
          </a:xfrm>
        </p:spPr>
        <p:txBody>
          <a:bodyPr>
            <a:normAutofit/>
          </a:bodyPr>
          <a:lstStyle/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为梦</a:t>
            </a:r>
            <a:b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流浪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403" y="5979196"/>
            <a:ext cx="7818540" cy="511901"/>
          </a:xfr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zh-CN" altLang="en-US" dirty="0"/>
              <a:t>月</a:t>
            </a:r>
            <a:r>
              <a:rPr lang="en-US" altLang="zh-CN" dirty="0"/>
              <a:t>23</a:t>
            </a:r>
            <a:r>
              <a:rPr lang="zh-CN" altLang="en-US" dirty="0"/>
              <a:t>日</a:t>
            </a:r>
            <a:r>
              <a:rPr lang="en-US" altLang="zh-CN" dirty="0"/>
              <a:t>2017</a:t>
            </a:r>
            <a:r>
              <a:rPr lang="zh-CN" altLang="en-US" dirty="0"/>
              <a:t>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471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/>
        </p:spPr>
      </p:sp>
      <p:sp>
        <p:nvSpPr>
          <p:cNvPr id="15" name="Freeform 6" title="Left scallop edg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Rectangle 19" title="right edge borde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Freeform 11" title="right scallop background shap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6" name="Rectangle 25" title="left edge borde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7" y="1592270"/>
            <a:ext cx="5978273" cy="3362778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zh-CN" altLang="en-US" sz="3600" spc="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梦想的高塔</a:t>
            </a:r>
            <a:endParaRPr lang="en-US" sz="3600" spc="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7867649" y="1925515"/>
            <a:ext cx="4181475" cy="4665784"/>
          </a:xfrm>
        </p:spPr>
        <p:txBody>
          <a:bodyPr vert="horz" lIns="91440" tIns="45720" rIns="91440" bIns="45720" rtlCol="0">
            <a:normAutofit/>
          </a:bodyPr>
          <a:lstStyle/>
          <a:p>
            <a:pPr marL="57150" indent="-285750">
              <a:lnSpc>
                <a:spcPct val="110000"/>
              </a:lnSpc>
              <a:spcBef>
                <a:spcPts val="7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</a:rPr>
              <a:t>团体赛，在指定的时间内建立一个最高的高塔</a:t>
            </a:r>
          </a:p>
          <a:p>
            <a:pPr marL="57150" indent="-285750">
              <a:lnSpc>
                <a:spcPct val="110000"/>
              </a:lnSpc>
              <a:spcBef>
                <a:spcPts val="7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</a:rPr>
              <a:t>只能使用所提供的道具，任何辅助品一律不可使用</a:t>
            </a:r>
          </a:p>
          <a:p>
            <a:pPr marL="57150" indent="-285750">
              <a:lnSpc>
                <a:spcPct val="110000"/>
              </a:lnSpc>
              <a:spcBef>
                <a:spcPts val="7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</a:rPr>
              <a:t>各组用</a:t>
            </a:r>
            <a:r>
              <a:rPr lang="en-US" altLang="zh-CN" sz="2400" dirty="0">
                <a:solidFill>
                  <a:schemeClr val="bg1"/>
                </a:solidFill>
              </a:rPr>
              <a:t>5</a:t>
            </a:r>
            <a:r>
              <a:rPr lang="zh-CN" altLang="en-US" sz="2400" dirty="0">
                <a:solidFill>
                  <a:schemeClr val="bg1"/>
                </a:solidFill>
              </a:rPr>
              <a:t>分钟的时间讨论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marL="57150" indent="-285750">
              <a:lnSpc>
                <a:spcPct val="110000"/>
              </a:lnSpc>
              <a:spcBef>
                <a:spcPts val="7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</a:rPr>
              <a:t>各组一起建立用时</a:t>
            </a:r>
            <a:r>
              <a:rPr lang="en-US" altLang="zh-CN" sz="2400" dirty="0">
                <a:solidFill>
                  <a:schemeClr val="bg1"/>
                </a:solidFill>
              </a:rPr>
              <a:t>10</a:t>
            </a:r>
            <a:r>
              <a:rPr lang="zh-CN" altLang="en-US" sz="2400" dirty="0">
                <a:solidFill>
                  <a:schemeClr val="bg1"/>
                </a:solidFill>
              </a:rPr>
              <a:t>分钟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marL="57150" indent="-285750">
              <a:lnSpc>
                <a:spcPct val="110000"/>
              </a:lnSpc>
              <a:spcBef>
                <a:spcPts val="7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</a:rPr>
              <a:t>请为它命名</a:t>
            </a:r>
          </a:p>
          <a:p>
            <a:pPr indent="-228600">
              <a:lnSpc>
                <a:spcPct val="110000"/>
              </a:lnSpc>
              <a:spcBef>
                <a:spcPts val="700"/>
              </a:spcBef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19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water, beach&#10;&#10;Description generated with very high confidenc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15061" b="-2"/>
          <a:stretch/>
        </p:blipFill>
        <p:spPr>
          <a:xfrm>
            <a:off x="6098193" y="645106"/>
            <a:ext cx="5176744" cy="559404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>
            <a:normAutofit/>
          </a:bodyPr>
          <a:lstStyle/>
          <a:p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梦想高塔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02323" y="2057401"/>
            <a:ext cx="4976445" cy="3822192"/>
          </a:xfrm>
        </p:spPr>
        <p:txBody>
          <a:bodyPr>
            <a:normAutofit/>
          </a:bodyPr>
          <a:lstStyle/>
          <a:p>
            <a:r>
              <a:rPr lang="zh-CN" altLang="en-US" sz="2800" b="1" dirty="0"/>
              <a:t>让整个高塔屹立不摇的秘诀是什么？</a:t>
            </a:r>
            <a:endParaRPr lang="en-US" altLang="zh-CN" sz="2800" b="1" dirty="0"/>
          </a:p>
          <a:p>
            <a:r>
              <a:rPr lang="zh-CN" altLang="en-US" sz="2800" b="1" dirty="0"/>
              <a:t>建造过程中，最重要，不可缺少的一件事，步骤，决定或想法，是什么？</a:t>
            </a:r>
            <a:endParaRPr lang="en-US" altLang="zh-CN" sz="2800" b="1" dirty="0"/>
          </a:p>
          <a:p>
            <a:r>
              <a:rPr lang="zh-CN" altLang="en-US" sz="2800" b="1" dirty="0"/>
              <a:t>整个过程中，你体会</a:t>
            </a:r>
            <a:r>
              <a:rPr lang="en-US" altLang="zh-CN" sz="2800" b="1" dirty="0"/>
              <a:t>&amp;</a:t>
            </a:r>
            <a:r>
              <a:rPr lang="zh-CN" altLang="en-US" sz="2800" b="1" dirty="0"/>
              <a:t>学习的得着是？</a:t>
            </a:r>
            <a:endParaRPr lang="en-US" sz="2800" b="1" dirty="0"/>
          </a:p>
        </p:txBody>
      </p:sp>
      <p:pic>
        <p:nvPicPr>
          <p:cNvPr id="2" name="Study Music Project - Starlight Memories (Music for Studyi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2167" y="62391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2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8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/>
        </p:spPr>
      </p:sp>
      <p:sp>
        <p:nvSpPr>
          <p:cNvPr id="37" name="Freeform 6" title="scalloped circl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2" name="Rectangle 41" title="left edge borde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4" name="Rectangle 4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Content Placeholder 4" descr="A picture containing water&#10;&#10;Description generated with very high confidenc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5128" y="1055389"/>
            <a:ext cx="6220332" cy="4680800"/>
          </a:xfrm>
          <a:prstGeom prst="rect">
            <a:avLst/>
          </a:prstGeom>
        </p:spPr>
      </p:pic>
      <p:sp>
        <p:nvSpPr>
          <p:cNvPr id="46" name="Freeform 22" title="right scallop background shap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157607" y="131885"/>
            <a:ext cx="4326470" cy="64799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当我们回头</a:t>
            </a:r>
            <a:r>
              <a:rPr lang="zh-CN" altLang="en-US" sz="2400" b="1" dirty="0">
                <a:solidFill>
                  <a:srgbClr val="2A1A00"/>
                </a:solidFill>
              </a:rPr>
              <a:t>会赫然发现，一路来有许多人在我们所驾驶梦想的列车上，给予我们不同的资源与鼓励</a:t>
            </a:r>
            <a:br>
              <a:rPr lang="en-US" altLang="zh-CN" sz="2400" b="1" dirty="0">
                <a:solidFill>
                  <a:srgbClr val="2A1A00"/>
                </a:solidFill>
              </a:rPr>
            </a:br>
            <a:br>
              <a:rPr lang="en-US" altLang="zh-CN" sz="2400" b="1" dirty="0">
                <a:solidFill>
                  <a:srgbClr val="2A1A00"/>
                </a:solidFill>
              </a:rPr>
            </a:br>
            <a:r>
              <a:rPr lang="zh-CN" altLang="en-US" sz="2400" b="1" dirty="0">
                <a:solidFill>
                  <a:srgbClr val="2A1A00"/>
                </a:solidFill>
              </a:rPr>
              <a:t>如同最爱我们的家人用爱和教导在梦想的火车上给予那最美的燃料。。</a:t>
            </a:r>
            <a:br>
              <a:rPr lang="en-US" altLang="zh-CN" sz="2400" b="1" dirty="0">
                <a:solidFill>
                  <a:srgbClr val="2A1A00"/>
                </a:solidFill>
              </a:rPr>
            </a:br>
            <a:br>
              <a:rPr lang="en-US" altLang="zh-CN" sz="2400" b="1" dirty="0">
                <a:solidFill>
                  <a:srgbClr val="2A1A00"/>
                </a:solidFill>
              </a:rPr>
            </a:br>
            <a:r>
              <a:rPr lang="zh-CN" altLang="en-US" sz="2400" b="1" dirty="0">
                <a:solidFill>
                  <a:srgbClr val="2A1A00"/>
                </a:solidFill>
              </a:rPr>
              <a:t>我们的另一半，手足，好友，同事，邻居，老板，兄弟，发小。。</a:t>
            </a:r>
            <a:br>
              <a:rPr lang="en-US" altLang="zh-CN" sz="2400" b="1" dirty="0">
                <a:solidFill>
                  <a:srgbClr val="2A1A00"/>
                </a:solidFill>
              </a:rPr>
            </a:br>
            <a:br>
              <a:rPr lang="en-US" altLang="zh-CN" sz="2400" b="1" dirty="0">
                <a:solidFill>
                  <a:srgbClr val="2A1A00"/>
                </a:solidFill>
              </a:rPr>
            </a:br>
            <a:r>
              <a:rPr lang="zh-CN" altLang="en-US" sz="2400" b="1" dirty="0">
                <a:solidFill>
                  <a:srgbClr val="2A1A00"/>
                </a:solidFill>
              </a:rPr>
              <a:t>都如同这个活动一样，参与了建立属于我们梦想的高塔</a:t>
            </a:r>
            <a:endParaRPr lang="en-US" sz="2400" b="1" dirty="0">
              <a:solidFill>
                <a:srgbClr val="2A1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0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6" r="10069" b="-1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14" name="Freeform 10" title="right scallop background shap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Rectangle 15" title="left edge borde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 fontScale="90000"/>
          </a:bodyPr>
          <a:lstStyle/>
          <a:p>
            <a:r>
              <a:rPr lang="zh-CN" altLang="en-US" b="1" dirty="0"/>
              <a:t>我梦想的根基立在那里，可否存到永恒？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04825" y="2286001"/>
            <a:ext cx="6486525" cy="4210049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那我呢？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800" b="1" dirty="0"/>
              <a:t>如果梦想的根基是由</a:t>
            </a:r>
            <a:r>
              <a:rPr lang="zh-CN" altLang="en-US" sz="3200" b="1" dirty="0">
                <a:solidFill>
                  <a:srgbClr val="FF0000"/>
                </a:solidFill>
              </a:rPr>
              <a:t>两个柱子</a:t>
            </a:r>
            <a:r>
              <a:rPr lang="zh-CN" altLang="en-US" sz="2800" b="1" dirty="0"/>
              <a:t>而立，</a:t>
            </a:r>
            <a:r>
              <a:rPr lang="zh-CN" altLang="en-US" sz="2800" b="1" dirty="0">
                <a:solidFill>
                  <a:srgbClr val="FF0000"/>
                </a:solidFill>
              </a:rPr>
              <a:t>一旦没有了它们就会即刻垮掉</a:t>
            </a:r>
            <a:r>
              <a:rPr lang="zh-CN" altLang="en-US" sz="2800" b="1" dirty="0"/>
              <a:t>。请问在属于我的梦想高塔里，那必须存有的柱子会是什么？可以多于两个</a:t>
            </a:r>
            <a:endParaRPr lang="en-US" altLang="zh-CN" sz="2800" b="1" dirty="0"/>
          </a:p>
          <a:p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是</a:t>
            </a:r>
            <a:r>
              <a:rPr lang="zh-CN" altLang="en-US" sz="2800" b="1" dirty="0"/>
              <a:t>家人，工作，学业，金钱，名利，权利，诚信，智慧，信仰，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还是</a:t>
            </a:r>
            <a:r>
              <a:rPr lang="zh-CN" altLang="en-US" sz="2800" b="1" dirty="0"/>
              <a:t>其他？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28542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effectLst/>
        </p:spPr>
      </p:sp>
      <p:sp>
        <p:nvSpPr>
          <p:cNvPr id="20" name="Freeform 6" title="scalloped circl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Rectangle 21" title="left edge borde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r="890" b="1"/>
          <a:stretch/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28" name="Freeform 14" title="scalloped circl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520101" y="211016"/>
            <a:ext cx="6546041" cy="23651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人若赚得全世界，赔上自己的生命，有甚麽益处呢？人还能拿甚麽换生命 呢 ？</a:t>
            </a:r>
            <a:r>
              <a:rPr lang="en-US" altLang="zh-CN" sz="2000" b="1" dirty="0">
                <a:solidFill>
                  <a:schemeClr val="bg1"/>
                </a:solidFill>
              </a:rPr>
              <a:t>《</a:t>
            </a:r>
            <a:r>
              <a:rPr lang="zh-CN" altLang="en-US" sz="2000" b="1" dirty="0">
                <a:solidFill>
                  <a:schemeClr val="bg1"/>
                </a:solidFill>
              </a:rPr>
              <a:t>马可福音</a:t>
            </a:r>
            <a:r>
              <a:rPr lang="en-US" altLang="zh-CN" sz="2000" b="1" dirty="0">
                <a:solidFill>
                  <a:schemeClr val="bg1"/>
                </a:solidFill>
              </a:rPr>
              <a:t>16:26》</a:t>
            </a:r>
            <a:br>
              <a:rPr lang="en-US" altLang="zh-CN" sz="2000" b="1" dirty="0">
                <a:solidFill>
                  <a:schemeClr val="bg1"/>
                </a:solidFill>
              </a:rPr>
            </a:br>
            <a:br>
              <a:rPr lang="en-US" altLang="zh-CN" sz="2000" b="1" dirty="0">
                <a:solidFill>
                  <a:schemeClr val="bg1"/>
                </a:solidFill>
              </a:rPr>
            </a:br>
            <a:r>
              <a:rPr lang="zh-CN" altLang="en-US" sz="2000" b="1" dirty="0">
                <a:solidFill>
                  <a:schemeClr val="bg1"/>
                </a:solidFill>
              </a:rPr>
              <a:t>神爱世人，甚至将他的独生子赐给他们，叫一切信他的，不至灭亡，反得永生</a:t>
            </a:r>
            <a:r>
              <a:rPr lang="en-US" altLang="zh-CN" sz="2000" b="1" dirty="0">
                <a:solidFill>
                  <a:schemeClr val="bg1"/>
                </a:solidFill>
              </a:rPr>
              <a:t>《</a:t>
            </a:r>
            <a:r>
              <a:rPr lang="zh-CN" altLang="en-US" sz="2000" b="1" dirty="0">
                <a:solidFill>
                  <a:schemeClr val="bg1"/>
                </a:solidFill>
              </a:rPr>
              <a:t>约翰福音</a:t>
            </a:r>
            <a:r>
              <a:rPr lang="en-US" altLang="zh-CN" sz="2000" b="1" dirty="0">
                <a:solidFill>
                  <a:schemeClr val="bg1"/>
                </a:solidFill>
              </a:rPr>
              <a:t>3:16》</a:t>
            </a:r>
            <a:br>
              <a:rPr lang="en-US" altLang="zh-CN" sz="2000" dirty="0"/>
            </a:br>
            <a:endParaRPr lang="en-US" sz="2000" dirty="0"/>
          </a:p>
        </p:txBody>
      </p:sp>
      <p:sp>
        <p:nvSpPr>
          <p:cNvPr id="21" name="Title 11"/>
          <p:cNvSpPr txBox="1">
            <a:spLocks/>
          </p:cNvSpPr>
          <p:nvPr/>
        </p:nvSpPr>
        <p:spPr>
          <a:xfrm>
            <a:off x="5838000" y="2280614"/>
            <a:ext cx="6035040" cy="372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4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br>
              <a:rPr lang="en-US" altLang="zh-CN" sz="2200" b="1" dirty="0">
                <a:solidFill>
                  <a:schemeClr val="bg1"/>
                </a:solidFill>
              </a:rPr>
            </a:br>
            <a:r>
              <a:rPr lang="zh-CN" altLang="en-US" sz="4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基督耶稣</a:t>
            </a:r>
            <a:r>
              <a:rPr lang="zh-CN" altLang="en-US" sz="3600" b="1" dirty="0">
                <a:solidFill>
                  <a:schemeClr val="bg1"/>
                </a:solidFill>
              </a:rPr>
              <a:t>是基督徒信仰的核心，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bg1"/>
                </a:solidFill>
              </a:rPr>
              <a:t>用圣经成为我们生活的准绳，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bg1"/>
                </a:solidFill>
              </a:rPr>
              <a:t>把梦想和未来都立在基督的信仰上，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bg1"/>
                </a:solidFill>
              </a:rPr>
              <a:t>因为每个基督徒相信永恒，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bg1"/>
                </a:solidFill>
              </a:rPr>
              <a:t>有一天我们在地上所做的事，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bg1"/>
                </a:solidFill>
              </a:rPr>
              <a:t>都会存在永恒里，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bg1"/>
                </a:solidFill>
              </a:rPr>
              <a:t>不会只有单单</a:t>
            </a:r>
            <a:r>
              <a:rPr lang="en-US" altLang="zh-CN" sz="3600" dirty="0">
                <a:solidFill>
                  <a:schemeClr val="bg1"/>
                </a:solidFill>
              </a:rPr>
              <a:t>70-80</a:t>
            </a:r>
            <a:r>
              <a:rPr lang="zh-CN" altLang="en-US" sz="3600" b="1" dirty="0">
                <a:solidFill>
                  <a:schemeClr val="bg1"/>
                </a:solidFill>
              </a:rPr>
              <a:t>年</a:t>
            </a:r>
            <a:br>
              <a:rPr lang="en-US" altLang="zh-CN" sz="3600" b="1" dirty="0">
                <a:solidFill>
                  <a:schemeClr val="bg1"/>
                </a:solidFill>
              </a:rPr>
            </a:br>
            <a:br>
              <a:rPr lang="en-US" altLang="zh-CN" sz="2000" dirty="0"/>
            </a:br>
            <a:br>
              <a:rPr lang="en-US" altLang="zh-CN" sz="2000" dirty="0"/>
            </a:br>
            <a:endParaRPr lang="en-US" sz="2000" dirty="0"/>
          </a:p>
        </p:txBody>
      </p:sp>
      <p:pic>
        <p:nvPicPr>
          <p:cNvPr id="17" name="Picture 16" descr="A person looking at the camera&#10;&#10;Description generated with very high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585" y="5081955"/>
            <a:ext cx="3875576" cy="185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02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" r="-3" b="-3"/>
          <a:stretch/>
        </p:blipFill>
        <p:spPr>
          <a:xfrm>
            <a:off x="7338646" y="10"/>
            <a:ext cx="4853354" cy="3428990"/>
          </a:xfrm>
          <a:prstGeom prst="rect">
            <a:avLst/>
          </a:prstGeom>
        </p:spPr>
      </p:pic>
      <p:pic>
        <p:nvPicPr>
          <p:cNvPr id="7" name="Picture 6" descr="A screen shot of a person&#10;&#10;Description generated with high confidenc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4" b="2"/>
          <a:stretch/>
        </p:blipFill>
        <p:spPr>
          <a:xfrm>
            <a:off x="7338646" y="3429000"/>
            <a:ext cx="4853354" cy="3429000"/>
          </a:xfrm>
          <a:prstGeom prst="rect">
            <a:avLst/>
          </a:prstGeom>
        </p:spPr>
      </p:pic>
      <p:sp>
        <p:nvSpPr>
          <p:cNvPr id="16" name="Freeform 10" title="right scallop background shap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Rectangle 17" title="left edge borde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你</a:t>
            </a:r>
            <a:r>
              <a:rPr lang="zh-CN" altLang="en-US"/>
              <a:t>找到了一生一</a:t>
            </a:r>
            <a:r>
              <a:rPr lang="zh-CN" altLang="en-US" dirty="0"/>
              <a:t>定要守护的事物了吗</a:t>
            </a:r>
            <a:r>
              <a:rPr lang="en-US" altLang="zh-CN" dirty="0"/>
              <a:t>?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idx="1"/>
          </p:nvPr>
        </p:nvSpPr>
        <p:spPr>
          <a:xfrm>
            <a:off x="409575" y="2286001"/>
            <a:ext cx="6734175" cy="4495800"/>
          </a:xfrm>
        </p:spPr>
        <p:txBody>
          <a:bodyPr>
            <a:normAutofit/>
          </a:bodyPr>
          <a:lstStyle/>
          <a:p>
            <a:r>
              <a:rPr lang="zh-CN" altLang="en-US" dirty="0"/>
              <a:t>是的，你离开了中国的家，独自来到美国留学生活</a:t>
            </a:r>
            <a:endParaRPr lang="en-US" altLang="zh-CN" dirty="0"/>
          </a:p>
          <a:p>
            <a:r>
              <a:rPr lang="zh-CN" altLang="en-US" dirty="0"/>
              <a:t>校园之家愿意成为你在外的家，不管是欢笑或伤心难过，想找人聊聊时，我们都愿意听你细诉，欢迎你常回家</a:t>
            </a:r>
            <a:endParaRPr lang="en-US" altLang="zh-CN" dirty="0"/>
          </a:p>
          <a:p>
            <a:r>
              <a:rPr lang="zh-CN" altLang="en-US" dirty="0"/>
              <a:t>我们每周五，晚上</a:t>
            </a:r>
            <a:r>
              <a:rPr lang="en-US" altLang="zh-CN" dirty="0"/>
              <a:t>6:30PM</a:t>
            </a:r>
            <a:r>
              <a:rPr lang="zh-CN" altLang="en-US" dirty="0"/>
              <a:t>固定会在这里聚会。任何活动消息，接送问题</a:t>
            </a:r>
            <a:r>
              <a:rPr lang="zh-CN" altLang="en-US" b="1" dirty="0">
                <a:solidFill>
                  <a:srgbClr val="C00000"/>
                </a:solidFill>
              </a:rPr>
              <a:t>请联络阿</a:t>
            </a:r>
            <a:r>
              <a:rPr lang="en-US" altLang="zh-CN" b="1" dirty="0">
                <a:solidFill>
                  <a:srgbClr val="C00000"/>
                </a:solidFill>
              </a:rPr>
              <a:t>Ben</a:t>
            </a:r>
            <a:r>
              <a:rPr lang="zh-CN" altLang="en-US" dirty="0"/>
              <a:t>微信</a:t>
            </a:r>
            <a:r>
              <a:rPr lang="en-US" altLang="zh-CN" dirty="0"/>
              <a:t>benedict520 / 908-723-7700 / bwong@afcinc.org</a:t>
            </a:r>
            <a:endParaRPr lang="zh-CN" altLang="en-US" dirty="0"/>
          </a:p>
          <a:p>
            <a:endParaRPr lang="en-US" altLang="zh-CN" dirty="0"/>
          </a:p>
          <a:p>
            <a:r>
              <a:rPr lang="zh-CN" altLang="en-US" sz="2400" b="1" dirty="0">
                <a:solidFill>
                  <a:srgbClr val="C00000"/>
                </a:solidFill>
              </a:rPr>
              <a:t>用最后几分钟的时间</a:t>
            </a:r>
            <a:r>
              <a:rPr lang="zh-CN" altLang="en-US" dirty="0"/>
              <a:t>，可以分享刚才那个视频或今天整个活动最有意思的地方，谢谢你们给予组织者一些反馈。最后各小组可以建个群，留个纪念。希望下周还会再见到你们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84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0" name="Freeform 6" title="scalloped circl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Rectangle 21" title="left edge borde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Freeform: Shap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8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n airplane&#10;&#10;Description generated with very high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26" y="643467"/>
            <a:ext cx="8724148" cy="392586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78523" y="5449151"/>
            <a:ext cx="10318418" cy="5238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zh-CN" altLang="en-US" sz="3200" b="1" dirty="0">
                <a:solidFill>
                  <a:srgbClr val="2A1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你带了几个行李箱来美国？</a:t>
            </a:r>
            <a:endParaRPr lang="en-US" sz="3200" b="1" dirty="0">
              <a:solidFill>
                <a:srgbClr val="2A1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078524" y="5979196"/>
            <a:ext cx="10318416" cy="3964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zh-CN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个？超过</a:t>
            </a:r>
            <a:r>
              <a:rPr lang="en-US" altLang="zh-CN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zh-CN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个？</a:t>
            </a: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7497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/>
        </p:spPr>
      </p:sp>
      <p:sp>
        <p:nvSpPr>
          <p:cNvPr id="22" name="Freeform 6" title="scalloped circl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3" name="Rectangle 12" title="left edge borde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floor, indoor, wall&#10;&#10;Description generated with very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97" y="1354923"/>
            <a:ext cx="6220332" cy="4152071"/>
          </a:xfrm>
          <a:prstGeom prst="rect">
            <a:avLst/>
          </a:prstGeom>
        </p:spPr>
      </p:pic>
      <p:sp>
        <p:nvSpPr>
          <p:cNvPr id="25" name="Freeform 22" title="right scallop background shap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07" y="643463"/>
            <a:ext cx="4317678" cy="52166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6000" b="1" spc="800" dirty="0">
                <a:solidFill>
                  <a:srgbClr val="2A1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搬家</a:t>
            </a:r>
            <a:br>
              <a:rPr lang="en-US" altLang="zh-CN" sz="6000" b="1" spc="800" dirty="0">
                <a:solidFill>
                  <a:srgbClr val="2A1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6000" b="1" spc="800" dirty="0">
                <a:solidFill>
                  <a:srgbClr val="2A1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教导了你什么功课？</a:t>
            </a:r>
            <a:endParaRPr lang="en-US" sz="6000" b="1" spc="800" dirty="0">
              <a:solidFill>
                <a:srgbClr val="2A1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8486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/>
        </p:spPr>
      </p:sp>
      <p:sp>
        <p:nvSpPr>
          <p:cNvPr id="12" name="Freeform 6" title="scalloped circl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 title="left edge borde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metalware, thing, lock&#10;&#10;Description generated with high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97" y="1098334"/>
            <a:ext cx="6220332" cy="4665249"/>
          </a:xfrm>
          <a:prstGeom prst="rect">
            <a:avLst/>
          </a:prstGeom>
        </p:spPr>
      </p:pic>
      <p:sp>
        <p:nvSpPr>
          <p:cNvPr id="18" name="Freeform 22" title="right scallop background shap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07" y="643464"/>
            <a:ext cx="4256131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6600" b="1" dirty="0">
                <a:solidFill>
                  <a:srgbClr val="2A1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认识</a:t>
            </a:r>
            <a:br>
              <a:rPr lang="en-US" altLang="zh-CN" sz="6600" b="1" dirty="0">
                <a:solidFill>
                  <a:srgbClr val="2A1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6600" b="1" dirty="0">
                <a:solidFill>
                  <a:srgbClr val="2A1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你我他</a:t>
            </a:r>
            <a:endParaRPr lang="en-US" sz="6600" b="1" dirty="0">
              <a:solidFill>
                <a:srgbClr val="2A1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4854" y="5338354"/>
            <a:ext cx="3437290" cy="9920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1600" dirty="0">
              <a:solidFill>
                <a:srgbClr val="F3F3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42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6" title="Left scallop edg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20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609" y="294640"/>
            <a:ext cx="7360003" cy="362480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96499FC-8303-4BAD-8718-EBDD2EDB3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825" y="4242032"/>
            <a:ext cx="11113135" cy="2006368"/>
          </a:xfrm>
        </p:spPr>
        <p:txBody>
          <a:bodyPr anchor="t">
            <a:noAutofit/>
          </a:bodyPr>
          <a:lstStyle/>
          <a:p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我是</a:t>
            </a:r>
            <a:r>
              <a:rPr lang="zh-CN" altLang="en-US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英俊潇洒玉树临风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       黄传峰，来自</a:t>
            </a:r>
            <a:r>
              <a:rPr lang="zh-CN" altLang="en-US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炸鸡遍地充满热情的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亚特兰大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6324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B67D02D6-C9BC-49EA-9643-E2BE4F439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36" y="480060"/>
            <a:ext cx="7602052" cy="58089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CE03F6-4651-46A6-A37D-2E8B13742379}"/>
              </a:ext>
            </a:extLst>
          </p:cNvPr>
          <p:cNvSpPr/>
          <p:nvPr/>
        </p:nvSpPr>
        <p:spPr>
          <a:xfrm>
            <a:off x="477011" y="589895"/>
            <a:ext cx="433965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虽然。。。</a:t>
            </a:r>
            <a:endParaRPr lang="en-US" altLang="zh-CN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有时候，</a:t>
            </a:r>
            <a:endParaRPr lang="en-US" altLang="zh-CN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我很像。。。</a:t>
            </a:r>
            <a:endParaRPr lang="en-US" altLang="zh-CN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因为。。。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9902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11" title="right scallop background shap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1" name="Rectangle 27" title="left edge borde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A drawing of a person&#10;&#10;Description generated with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7" y="1581798"/>
            <a:ext cx="5978273" cy="3383722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anchor="b">
            <a:normAutofit/>
          </a:bodyPr>
          <a:lstStyle/>
          <a:p>
            <a:r>
              <a:rPr lang="zh-CN" alt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个人赛</a:t>
            </a:r>
            <a:endParaRPr lang="en-US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8080131" y="1655064"/>
            <a:ext cx="3921369" cy="4745735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zh-CN" altLang="en-US" b="1" dirty="0">
                <a:solidFill>
                  <a:schemeClr val="bg1"/>
                </a:solidFill>
              </a:rPr>
              <a:t>参与者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向不同人</a:t>
            </a:r>
            <a:r>
              <a:rPr lang="zh-CN" altLang="en-US" b="1" dirty="0">
                <a:solidFill>
                  <a:schemeClr val="bg1"/>
                </a:solidFill>
              </a:rPr>
              <a:t>发问问题</a:t>
            </a:r>
          </a:p>
          <a:p>
            <a:pPr>
              <a:buClr>
                <a:schemeClr val="bg1"/>
              </a:buClr>
            </a:pPr>
            <a:r>
              <a:rPr lang="zh-CN" altLang="en-US" b="1" dirty="0">
                <a:solidFill>
                  <a:schemeClr val="bg1"/>
                </a:solidFill>
              </a:rPr>
              <a:t>参与者只能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向同个人</a:t>
            </a:r>
            <a:r>
              <a:rPr lang="zh-CN" altLang="en-US" b="1" dirty="0">
                <a:solidFill>
                  <a:schemeClr val="bg1"/>
                </a:solidFill>
              </a:rPr>
              <a:t>发问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最多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个问题</a:t>
            </a:r>
            <a:endParaRPr lang="zh-CN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bg1"/>
              </a:buClr>
            </a:pPr>
            <a:r>
              <a:rPr lang="zh-CN" altLang="en-US" b="1" dirty="0">
                <a:solidFill>
                  <a:schemeClr val="bg1"/>
                </a:solidFill>
              </a:rPr>
              <a:t>每个问题</a:t>
            </a:r>
            <a:r>
              <a:rPr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只能回答是或不是</a:t>
            </a:r>
            <a:r>
              <a:rPr lang="zh-CN" altLang="en-US" b="1" dirty="0">
                <a:solidFill>
                  <a:schemeClr val="bg1"/>
                </a:solidFill>
              </a:rPr>
              <a:t>，不断问周围的人</a:t>
            </a:r>
          </a:p>
          <a:p>
            <a:pPr>
              <a:buClr>
                <a:schemeClr val="bg1"/>
              </a:buClr>
            </a:pPr>
            <a:r>
              <a:rPr lang="zh-CN" altLang="en-US" b="1" dirty="0">
                <a:solidFill>
                  <a:schemeClr val="bg1"/>
                </a:solidFill>
              </a:rPr>
              <a:t>问题参考：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他是男的？她是艺人？她是中国人？</a:t>
            </a:r>
          </a:p>
          <a:p>
            <a:pPr>
              <a:buClr>
                <a:schemeClr val="bg1"/>
              </a:buClr>
            </a:pPr>
            <a:r>
              <a:rPr lang="zh-CN" altLang="en-US" b="1" dirty="0">
                <a:solidFill>
                  <a:schemeClr val="bg1"/>
                </a:solidFill>
              </a:rPr>
              <a:t>知道答案的人，可以到裁判或主持人面前核实</a:t>
            </a:r>
          </a:p>
        </p:txBody>
      </p:sp>
    </p:spTree>
    <p:extLst>
      <p:ext uri="{BB962C8B-B14F-4D97-AF65-F5344CB8AC3E}">
        <p14:creationId xmlns:p14="http://schemas.microsoft.com/office/powerpoint/2010/main" val="2097701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7" r="26424" b="-1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31" name="Freeform 10" title="right scallop background shap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3" name="Rectangle 32" title="left edge borde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我是谁？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283464" y="1740877"/>
            <a:ext cx="6820721" cy="4431323"/>
          </a:xfrm>
        </p:spPr>
        <p:txBody>
          <a:bodyPr>
            <a:norm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不知道你我从小到大有没有想过这个问题？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妈妈说我是个好孩子，老师说我是个天天向上的学生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长大后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：我是个工程师，教授，我是个爸爸，我是某某某的男友，太太，未婚妻，前任等等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我是个吃货，我是个爱旅游的人，我是个努力的，诚实的，独立的，爱玩的，爱睡觉，渴望被爱的，寂寞的，爱做梦的人。。。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如果可以用一句话，把最真实的你介绍给大家，你会如何介绍自己？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334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6" name="Freeform 6" title="scalloped circl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Rectangle 17" title="left edge borde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Freeform: Shap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8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92" y="147851"/>
            <a:ext cx="8555028" cy="481005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5070707"/>
            <a:ext cx="12192000" cy="159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sz="2400" b="1" dirty="0">
                <a:solidFill>
                  <a:srgbClr val="2A1A00"/>
                </a:solidFill>
              </a:rPr>
              <a:t>“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 AM I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r>
              <a:rPr lang="zh-CN" altLang="en-US" sz="2400" b="1" dirty="0">
                <a:solidFill>
                  <a:srgbClr val="2A1A00"/>
                </a:solidFill>
              </a:rPr>
              <a:t>”</a:t>
            </a:r>
            <a:br>
              <a:rPr lang="en-US" altLang="zh-CN" sz="2400" b="1" dirty="0">
                <a:solidFill>
                  <a:srgbClr val="2A1A00"/>
                </a:solidFill>
              </a:rPr>
            </a:br>
            <a:r>
              <a:rPr lang="zh-CN" altLang="en-US" sz="2400" b="1" dirty="0">
                <a:solidFill>
                  <a:srgbClr val="2A1A00"/>
                </a:solidFill>
              </a:rPr>
              <a:t>我都是在别人口里认识自己吗？我从那里来？我要往那里去？我在这短暂的</a:t>
            </a:r>
            <a:r>
              <a:rPr lang="en-US" altLang="zh-CN" sz="2400" b="1" dirty="0">
                <a:solidFill>
                  <a:srgbClr val="2A1A00"/>
                </a:solidFill>
              </a:rPr>
              <a:t>40-50</a:t>
            </a:r>
            <a:r>
              <a:rPr lang="zh-CN" altLang="en-US" sz="2400" b="1" dirty="0">
                <a:solidFill>
                  <a:srgbClr val="2A1A00"/>
                </a:solidFill>
              </a:rPr>
              <a:t>年时间里，我要如何活？我活着的目的又是什么？</a:t>
            </a:r>
            <a:endParaRPr lang="en-US" sz="2400" b="1" dirty="0">
              <a:solidFill>
                <a:srgbClr val="2A1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82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441</TotalTime>
  <Words>1317</Words>
  <Application>Microsoft Office PowerPoint</Application>
  <PresentationFormat>Widescreen</PresentationFormat>
  <Paragraphs>76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宋体</vt:lpstr>
      <vt:lpstr>华文中宋</vt:lpstr>
      <vt:lpstr>Arial</vt:lpstr>
      <vt:lpstr>Calibri</vt:lpstr>
      <vt:lpstr>Gill Sans MT</vt:lpstr>
      <vt:lpstr>Impact</vt:lpstr>
      <vt:lpstr>Times New Roman</vt:lpstr>
      <vt:lpstr>Badge</vt:lpstr>
      <vt:lpstr>为梦 流浪</vt:lpstr>
      <vt:lpstr>你带了几个行李箱来美国？</vt:lpstr>
      <vt:lpstr>搬家 教导了你什么功课？</vt:lpstr>
      <vt:lpstr>认识 你我他</vt:lpstr>
      <vt:lpstr>我是英俊潇洒玉树临风的       黄传峰，来自炸鸡遍地充满热情的亚特兰大</vt:lpstr>
      <vt:lpstr>PowerPoint Presentation</vt:lpstr>
      <vt:lpstr>个人赛</vt:lpstr>
      <vt:lpstr>我是谁？</vt:lpstr>
      <vt:lpstr>“WHO AM I？” 我都是在别人口里认识自己吗？我从那里来？我要往那里去？我在这短暂的40-50年时间里，我要如何活？我活着的目的又是什么？</vt:lpstr>
      <vt:lpstr>梦想的高塔</vt:lpstr>
      <vt:lpstr>梦想高塔</vt:lpstr>
      <vt:lpstr>当我们回头会赫然发现，一路来有许多人在我们所驾驶梦想的列车上，给予我们不同的资源与鼓励  如同最爱我们的家人用爱和教导在梦想的火车上给予那最美的燃料。。  我们的另一半，手足，好友，同事，邻居，老板，兄弟，发小。。  都如同这个活动一样，参与了建立属于我们梦想的高塔</vt:lpstr>
      <vt:lpstr>我梦想的根基立在那里，可否存到永恒？</vt:lpstr>
      <vt:lpstr>人若赚得全世界，赔上自己的生命，有甚麽益处呢？人还能拿甚麽换生命 呢 ？《马可福音16:26》  神爱世人，甚至将他的独生子赐给他们，叫一切信他的，不至灭亡，反得永生《约翰福音3:16》 </vt:lpstr>
      <vt:lpstr>你找到了一生一定要守护的事物了吗?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Benedict Wong</dc:creator>
  <cp:lastModifiedBy>Benedict Wong</cp:lastModifiedBy>
  <cp:revision>38</cp:revision>
  <dcterms:created xsi:type="dcterms:W3CDTF">2017-06-14T20:14:52Z</dcterms:created>
  <dcterms:modified xsi:type="dcterms:W3CDTF">2017-06-27T01:30:44Z</dcterms:modified>
</cp:coreProperties>
</file>